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y="5143500" cx="9144000"/>
  <p:notesSz cx="6858000" cy="9144000"/>
  <p:embeddedFontLst>
    <p:embeddedFont>
      <p:font typeface="Roboto Slab"/>
      <p:regular r:id="rId92"/>
      <p:bold r:id="rId93"/>
    </p:embeddedFont>
    <p:embeddedFont>
      <p:font typeface="Caveat"/>
      <p:regular r:id="rId94"/>
      <p:bold r:id="rId95"/>
    </p:embeddedFont>
    <p:embeddedFont>
      <p:font typeface="Roboto"/>
      <p:regular r:id="rId96"/>
      <p:bold r:id="rId97"/>
      <p:italic r:id="rId98"/>
      <p:boldItalic r:id="rId99"/>
    </p:embeddedFont>
    <p:embeddedFont>
      <p:font typeface="Roboto Mono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Mono-boldItalic.fntdata"/><Relationship Id="rId102" Type="http://schemas.openxmlformats.org/officeDocument/2006/relationships/font" Target="fonts/RobotoMono-italic.fntdata"/><Relationship Id="rId101" Type="http://schemas.openxmlformats.org/officeDocument/2006/relationships/font" Target="fonts/RobotoMono-bold.fntdata"/><Relationship Id="rId100" Type="http://schemas.openxmlformats.org/officeDocument/2006/relationships/font" Target="fonts/RobotoMono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Caveat-bold.fntdata"/><Relationship Id="rId94" Type="http://schemas.openxmlformats.org/officeDocument/2006/relationships/font" Target="fonts/Caveat-regular.fntdata"/><Relationship Id="rId97" Type="http://schemas.openxmlformats.org/officeDocument/2006/relationships/font" Target="fonts/Roboto-bold.fntdata"/><Relationship Id="rId96" Type="http://schemas.openxmlformats.org/officeDocument/2006/relationships/font" Target="fonts/Roboto-regular.fntdata"/><Relationship Id="rId11" Type="http://schemas.openxmlformats.org/officeDocument/2006/relationships/slide" Target="slides/slide6.xml"/><Relationship Id="rId99" Type="http://schemas.openxmlformats.org/officeDocument/2006/relationships/font" Target="fonts/Roboto-boldItalic.fntdata"/><Relationship Id="rId10" Type="http://schemas.openxmlformats.org/officeDocument/2006/relationships/slide" Target="slides/slide5.xml"/><Relationship Id="rId98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RobotoSlab-bold.fntdata"/><Relationship Id="rId92" Type="http://schemas.openxmlformats.org/officeDocument/2006/relationships/font" Target="fonts/RobotoSlab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a2841ade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a2841ade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a2841ade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a2841ade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a2841ade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a2841ade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a2841ade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a2841ade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a2841ade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a2841ade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a2841ade9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a2841ade9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a2841ade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a2841ade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a2841ade9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a2841ade9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a2841ade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a2841ade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a2841ade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a2841ade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a2841ade9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a2841ade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a2841ade9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a2841ade9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a2841ade9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a2841ade9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a2841ade9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a2841ade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a2841ade9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a2841ade9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a2841ade9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a2841ade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a2841ade9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a2841ade9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a2841ade9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a2841ade9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a2841ade9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a2841ade9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a2841ade9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a2841ade9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a2841ade9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a2841ade9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a2841ade9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a2841ade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a2841ade9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a2841ade9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a2841ade9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a2841ade9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a2841ade9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a2841ade9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a2841ade9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a2841ade9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a2841ade9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a2841ade9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a2841ade9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a2841ade9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a2841ade9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a2841ade9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a2841ade9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4a2841ade9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a2841ade9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4a2841ade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a2841ade9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a2841ade9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a2841ade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a2841ade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a2841ade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4a2841ade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a2841ade9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a2841ade9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a2841ade9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a2841ade9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a2841ade9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a2841ade9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a2841ade9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a2841ade9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4a2841ade9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4a2841ade9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a2841ade9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a2841ade9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a2841ade9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4a2841ade9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a2841ade9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4a2841ade9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a2841ade9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a2841ade9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2b917567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2b917567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a2841ade9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4a2841ade9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a2841ade9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a2841ade9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a2841ade9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4a2841ade9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cdd3b0c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4cdd3b0c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4cdd3b0c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4cdd3b0c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4cdd3b0c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4cdd3b0c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24bee7b73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24bee7b73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464258ff0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464258ff0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4cdd3b0ce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4cdd3b0ce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4cdd3b0ce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4cdd3b0ce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a2841ade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a2841ade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4cdd3b0ce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4cdd3b0ce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4cdd3b0ce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4cdd3b0ce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4cdd3b0ce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4cdd3b0ce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4cdd3b0ce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4cdd3b0ce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4cdd3b0ce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4cdd3b0ce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4cdd3b0ce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4cdd3b0ce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cdd3b0ce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cdd3b0ce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4cdd3b0ce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4cdd3b0ce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4cdd3b0ce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4cdd3b0ce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4cdd3b0ce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4cdd3b0ce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a2841ade9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a2841ade9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4cdd3b0ce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4cdd3b0ce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4cdd3b0ce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4cdd3b0ce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4cdd3b0ce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4cdd3b0ce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24c79ea9a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24c79ea9a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4cdd3b0ce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4cdd3b0ce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4cdd3b0ce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4cdd3b0ce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4cdd3b0ce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4cdd3b0ce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4cdd3b0ce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4cdd3b0ce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cdd3b0ce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4cdd3b0ce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4cdd3b0cea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4cdd3b0ce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a2841ade9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a2841ade9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24c79ea9a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24c79ea9a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4d7fb9d6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4d7fb9d6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4d7fb9d64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4d7fb9d64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4d7fb9d64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4d7fb9d64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2417e45b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2417e45b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4d7fb9d64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4d7fb9d64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4d7fb9d64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4d7fb9d64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a2841ade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a2841ade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2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2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gif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hyperlink" Target="https://docs.google.com/document/d/14jIifDcZxoGgpbSa30SXVZnUpet79vkvsY_fvch-qx0/edit#" TargetMode="External"/><Relationship Id="rId7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gif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hyperlink" Target="https://docs.google.com/document/d/14jIifDcZxoGgpbSa30SXVZnUpet79vkvsY_fvch-qx0/edit#" TargetMode="External"/><Relationship Id="rId7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gif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hyperlink" Target="https://docs.google.com/document/d/14jIifDcZxoGgpbSa30SXVZnUpet79vkvsY_fvch-qx0/edit#" TargetMode="External"/><Relationship Id="rId7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31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30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Relationship Id="rId7" Type="http://schemas.openxmlformats.org/officeDocument/2006/relationships/image" Target="../media/image38.gif"/><Relationship Id="rId8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Relationship Id="rId4" Type="http://schemas.openxmlformats.org/officeDocument/2006/relationships/image" Target="../media/image5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3.png"/><Relationship Id="rId4" Type="http://schemas.openxmlformats.org/officeDocument/2006/relationships/image" Target="../media/image5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56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0.gif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1" y="13607"/>
            <a:ext cx="9057021" cy="50945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092400" y="4223664"/>
            <a:ext cx="3432600" cy="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5"/>
                </a:solidFill>
              </a:rPr>
              <a:t>Presented by:</a:t>
            </a:r>
            <a:br>
              <a:rPr lang="en" sz="2300">
                <a:solidFill>
                  <a:schemeClr val="dk1"/>
                </a:solidFill>
              </a:rPr>
            </a:br>
            <a:r>
              <a:rPr lang="en" sz="3300">
                <a:solidFill>
                  <a:schemeClr val="dk1"/>
                </a:solidFill>
              </a:rPr>
              <a:t>Bibek Mishra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381250" y="3388175"/>
            <a:ext cx="44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5"/>
                </a:solidFill>
              </a:rPr>
              <a:t>Elastic Kubernetes Service</a:t>
            </a:r>
            <a:endParaRPr sz="24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9236" y="2662811"/>
            <a:ext cx="1721225" cy="15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3080200"/>
            <a:ext cx="5791775" cy="15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type="ctrTitle"/>
          </p:nvPr>
        </p:nvSpPr>
        <p:spPr>
          <a:xfrm>
            <a:off x="387908" y="1125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connect to </a:t>
            </a:r>
            <a:br>
              <a:rPr lang="en"/>
            </a:br>
            <a:r>
              <a:rPr lang="en"/>
              <a:t>EKS cluster?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32" y="1415140"/>
            <a:ext cx="7569424" cy="35849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Google Shape;131;p23"/>
          <p:cNvSpPr txBox="1"/>
          <p:nvPr>
            <p:ph type="ctrTitle"/>
          </p:nvPr>
        </p:nvSpPr>
        <p:spPr>
          <a:xfrm>
            <a:off x="4463150" y="730968"/>
            <a:ext cx="4612800" cy="6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Securely connect to EKS Cluster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51700" y="66250"/>
            <a:ext cx="474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EKS Endpoints</a:t>
            </a:r>
            <a:endParaRPr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can be either public or private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530700" y="802825"/>
            <a:ext cx="7429500" cy="3673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resource "aws_eks_cluster" "example" {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name     = "example-cluster"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role_arn = aws_iam_role.example.arn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version  = "1.21"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# ... other cluster configuration ...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vpc_config {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# ... VPC configuration ...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}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endpoint_public_access = true  </a:t>
            </a:r>
            <a:r>
              <a:rPr lang="en" sz="1700">
                <a:solidFill>
                  <a:srgbClr val="FF0000"/>
                </a:solidFill>
              </a:rPr>
              <a:t># Set to 'false' for private endpoint access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endpoint_private_access = false </a:t>
            </a:r>
            <a:r>
              <a:rPr lang="en" sz="1700">
                <a:solidFill>
                  <a:srgbClr val="FF0000"/>
                </a:solidFill>
              </a:rPr>
              <a:t># Set to 'true' for private endpoint access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}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51700" y="66250"/>
            <a:ext cx="203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Terraform </a:t>
            </a:r>
            <a:endParaRPr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5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47" name="Google Shape;147;p25"/>
          <p:cNvSpPr/>
          <p:nvPr/>
        </p:nvSpPr>
        <p:spPr>
          <a:xfrm flipH="1">
            <a:off x="3606050" y="544300"/>
            <a:ext cx="2421900" cy="2245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Hei, I have a question for you?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48" name="Google Shape;148;p25"/>
          <p:cNvSpPr/>
          <p:nvPr/>
        </p:nvSpPr>
        <p:spPr>
          <a:xfrm flipH="1">
            <a:off x="3011150" y="470825"/>
            <a:ext cx="3016800" cy="2727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For what kind of  project should I use EKS?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2630225" y="0"/>
            <a:ext cx="3016800" cy="2727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That’s a good question :) </a:t>
            </a:r>
            <a:r>
              <a:rPr lang="en" sz="2500">
                <a:solidFill>
                  <a:schemeClr val="dk1"/>
                </a:solidFill>
              </a:rPr>
              <a:t>Let’s jump to</a:t>
            </a:r>
            <a:r>
              <a:rPr lang="en" sz="2500">
                <a:solidFill>
                  <a:schemeClr val="dk1"/>
                </a:solidFill>
              </a:rPr>
              <a:t> next slide….. :)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" type="subTitle"/>
          </p:nvPr>
        </p:nvSpPr>
        <p:spPr>
          <a:xfrm rot="-2138916">
            <a:off x="3256289" y="3464295"/>
            <a:ext cx="8521096" cy="774838"/>
          </a:xfrm>
          <a:prstGeom prst="rect">
            <a:avLst/>
          </a:prstGeom>
          <a:solidFill>
            <a:srgbClr val="EA9999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We don’t</a:t>
            </a:r>
            <a:r>
              <a:rPr lang="en">
                <a:solidFill>
                  <a:srgbClr val="990000"/>
                </a:solidFill>
              </a:rPr>
              <a:t> use EKS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55" name="Google Shape;155;p26"/>
          <p:cNvSpPr txBox="1"/>
          <p:nvPr>
            <p:ph type="ctrTitle"/>
          </p:nvPr>
        </p:nvSpPr>
        <p:spPr>
          <a:xfrm>
            <a:off x="311700" y="-127900"/>
            <a:ext cx="8520600" cy="10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When project has: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762000" y="1371600"/>
            <a:ext cx="8425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Advanced Features(limited)</a:t>
            </a:r>
            <a:endParaRPr sz="2400">
              <a:solidFill>
                <a:schemeClr val="dk1"/>
              </a:solidFill>
            </a:endParaRPr>
          </a:p>
          <a:p>
            <a:pPr indent="-355600" lvl="1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 requirement for auto-scaling, load-balancing, or rolling updates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Small-scale Applications</a:t>
            </a:r>
            <a:endParaRPr sz="2400">
              <a:solidFill>
                <a:schemeClr val="dk1"/>
              </a:solidFill>
            </a:endParaRPr>
          </a:p>
          <a:p>
            <a:pPr indent="-355600" lvl="1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doesn't have many components or services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Tight Budgets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idx="1" type="subTitle"/>
          </p:nvPr>
        </p:nvSpPr>
        <p:spPr>
          <a:xfrm rot="-2138916">
            <a:off x="3180089" y="3464295"/>
            <a:ext cx="8521096" cy="774838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We use EKS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62" name="Google Shape;162;p27"/>
          <p:cNvSpPr txBox="1"/>
          <p:nvPr>
            <p:ph type="ctrTitle"/>
          </p:nvPr>
        </p:nvSpPr>
        <p:spPr>
          <a:xfrm>
            <a:off x="311700" y="-127900"/>
            <a:ext cx="8520600" cy="10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When project has: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762000" y="1219200"/>
            <a:ext cx="8425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Large, Complex Workloads</a:t>
            </a:r>
            <a:endParaRPr sz="2400">
              <a:solidFill>
                <a:schemeClr val="dk1"/>
              </a:solidFill>
            </a:endParaRPr>
          </a:p>
          <a:p>
            <a:pPr indent="-35560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automated scaling, load balancing, rolling updates..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Availability and Reliability </a:t>
            </a:r>
            <a:endParaRPr sz="2400">
              <a:solidFill>
                <a:schemeClr val="dk1"/>
              </a:solidFill>
            </a:endParaRPr>
          </a:p>
          <a:p>
            <a:pPr indent="-38100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000">
                <a:solidFill>
                  <a:schemeClr val="dk1"/>
                </a:solidFill>
              </a:rPr>
              <a:t>for running containerized workloads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Long-Term Projects</a:t>
            </a:r>
            <a:endParaRPr sz="2400">
              <a:solidFill>
                <a:schemeClr val="dk1"/>
              </a:solidFill>
            </a:endParaRPr>
          </a:p>
          <a:p>
            <a:pPr indent="-381000" lvl="1" marL="6286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000">
                <a:solidFill>
                  <a:schemeClr val="dk1"/>
                </a:solidFill>
              </a:rPr>
              <a:t>EKS cost spread out over a longer time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8"/>
          <p:cNvSpPr/>
          <p:nvPr/>
        </p:nvSpPr>
        <p:spPr>
          <a:xfrm>
            <a:off x="2884724" y="283025"/>
            <a:ext cx="3989574" cy="2748654"/>
          </a:xfrm>
          <a:prstGeom prst="irregularSeal2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That was awesome !!!</a:t>
            </a:r>
            <a:endParaRPr sz="2100"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00255">
            <a:off x="2737750" y="3184079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00255">
            <a:off x="2890150" y="3336479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00255">
            <a:off x="3042550" y="3488879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29"/>
          <p:cNvSpPr/>
          <p:nvPr/>
        </p:nvSpPr>
        <p:spPr>
          <a:xfrm flipH="1">
            <a:off x="2814075" y="544275"/>
            <a:ext cx="3050700" cy="2558100"/>
          </a:xfrm>
          <a:prstGeom prst="wedgeRectCallout">
            <a:avLst>
              <a:gd fmla="val -39292" name="adj1"/>
              <a:gd fmla="val 760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Do you know I was </a:t>
            </a:r>
            <a:r>
              <a:rPr lang="en" sz="2400">
                <a:solidFill>
                  <a:schemeClr val="dk1"/>
                </a:solidFill>
              </a:rPr>
              <a:t>researching</a:t>
            </a:r>
            <a:r>
              <a:rPr lang="en" sz="2400">
                <a:solidFill>
                  <a:schemeClr val="dk1"/>
                </a:solidFill>
              </a:rPr>
              <a:t> on Calico?</a:t>
            </a:r>
            <a:br>
              <a:rPr lang="en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5">
            <a:alphaModFix/>
          </a:blip>
          <a:srcRect b="18482" l="4691" r="3133" t="5644"/>
          <a:stretch/>
        </p:blipFill>
        <p:spPr>
          <a:xfrm>
            <a:off x="3916125" y="2324100"/>
            <a:ext cx="760349" cy="62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30"/>
          <p:cNvSpPr/>
          <p:nvPr/>
        </p:nvSpPr>
        <p:spPr>
          <a:xfrm>
            <a:off x="2737975" y="544275"/>
            <a:ext cx="2623200" cy="1959600"/>
          </a:xfrm>
          <a:prstGeom prst="wedgeRectCallout">
            <a:avLst>
              <a:gd fmla="val -39292" name="adj1"/>
              <a:gd fmla="val 760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Yeah, it</a:t>
            </a:r>
            <a:r>
              <a:rPr lang="en" sz="1800">
                <a:solidFill>
                  <a:schemeClr val="dk1"/>
                </a:solidFill>
              </a:rPr>
              <a:t> is </a:t>
            </a:r>
            <a:r>
              <a:rPr lang="en" sz="1800">
                <a:solidFill>
                  <a:schemeClr val="dk1"/>
                </a:solidFill>
              </a:rPr>
              <a:t>Container Network Interface (CNI) plugin for Kubernetes,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provides enhanced network security features.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550" y="3039650"/>
            <a:ext cx="3777352" cy="1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5250"/>
            <a:ext cx="89399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76200" y="0"/>
            <a:ext cx="9035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Calico 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provides a range of networking features</a:t>
            </a:r>
            <a:b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network policy enforcement, load balancing, and IP address management.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711"/>
            <a:ext cx="9144000" cy="509978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32"/>
          <p:cNvSpPr/>
          <p:nvPr/>
        </p:nvSpPr>
        <p:spPr>
          <a:xfrm>
            <a:off x="2814075" y="830025"/>
            <a:ext cx="1826100" cy="1673700"/>
          </a:xfrm>
          <a:prstGeom prst="wedgeRectCallout">
            <a:avLst>
              <a:gd fmla="val -39292" name="adj1"/>
              <a:gd fmla="val 760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Do you know similar tools like Calico?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11" name="Google Shape;211;p32"/>
          <p:cNvSpPr/>
          <p:nvPr/>
        </p:nvSpPr>
        <p:spPr>
          <a:xfrm flipH="1">
            <a:off x="3510900" y="1295375"/>
            <a:ext cx="2775600" cy="2269800"/>
          </a:xfrm>
          <a:prstGeom prst="wedgeRectCallout">
            <a:avLst>
              <a:gd fmla="val -39292" name="adj1"/>
              <a:gd fmla="val 760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 have heard about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WaveNet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Flannel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33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20" name="Google Shape;220;p33"/>
          <p:cNvSpPr/>
          <p:nvPr/>
        </p:nvSpPr>
        <p:spPr>
          <a:xfrm flipH="1">
            <a:off x="3657850" y="364675"/>
            <a:ext cx="2397300" cy="10965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Have you heard about Cilium?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/>
          <p:nvPr/>
        </p:nvSpPr>
        <p:spPr>
          <a:xfrm flipH="1">
            <a:off x="3931150" y="3178650"/>
            <a:ext cx="1850700" cy="12954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Is it really easy to configure it?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2" name="Google Shape;222;p33"/>
          <p:cNvSpPr/>
          <p:nvPr/>
        </p:nvSpPr>
        <p:spPr>
          <a:xfrm flipH="1">
            <a:off x="3984850" y="1710425"/>
            <a:ext cx="1340400" cy="10965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What is eBPF?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" name="Google Shape;228;p34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34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2814075" y="566500"/>
            <a:ext cx="2862900" cy="15699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Yeah, I have configured Cilium in my EKS Cluster.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3956950" y="2386700"/>
            <a:ext cx="1409700" cy="13200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Here I will show you.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2750" y="3499424"/>
            <a:ext cx="1096625" cy="10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87900" y="140225"/>
            <a:ext cx="508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Berkeley Packet Filter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75600"/>
            <a:ext cx="8305798" cy="42496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ctrTitle"/>
          </p:nvPr>
        </p:nvSpPr>
        <p:spPr>
          <a:xfrm>
            <a:off x="1253325" y="1107270"/>
            <a:ext cx="6681000" cy="35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Lightning-fast Networking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Top-Notch Security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Transparent Encryption</a:t>
            </a:r>
            <a:endParaRPr sz="4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Network visibility</a:t>
            </a:r>
            <a:endParaRPr sz="4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Easy Configuration</a:t>
            </a:r>
            <a:endParaRPr sz="4000"/>
          </a:p>
        </p:txBody>
      </p:sp>
      <p:sp>
        <p:nvSpPr>
          <p:cNvPr id="245" name="Google Shape;245;p36"/>
          <p:cNvSpPr txBox="1"/>
          <p:nvPr>
            <p:ph idx="1" type="subTitle"/>
          </p:nvPr>
        </p:nvSpPr>
        <p:spPr>
          <a:xfrm>
            <a:off x="1521594" y="512775"/>
            <a:ext cx="69828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Key Benefits of Cilium for Kubernetes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b="3545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8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38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38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60" name="Google Shape;260;p38"/>
          <p:cNvSpPr/>
          <p:nvPr/>
        </p:nvSpPr>
        <p:spPr>
          <a:xfrm flipH="1">
            <a:off x="3223613" y="729800"/>
            <a:ext cx="2862900" cy="15699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You really describe things so easily bro.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525" y="2819493"/>
            <a:ext cx="1904975" cy="18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p39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39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69" name="Google Shape;269;p39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70" name="Google Shape;270;p39"/>
          <p:cNvSpPr/>
          <p:nvPr/>
        </p:nvSpPr>
        <p:spPr>
          <a:xfrm flipH="1">
            <a:off x="3223613" y="729800"/>
            <a:ext cx="2862900" cy="15699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Can you show me the configuration part of Cilium?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125" y="3354600"/>
            <a:ext cx="1338925" cy="13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p40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8" name="Google Shape;278;p40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2766413" y="501200"/>
            <a:ext cx="2862900" cy="15699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 have prepared a NoteBook for Cilium Installation.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2814071" y="2950475"/>
            <a:ext cx="2002800" cy="13494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Yeah !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I hope you will like it.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82" name="Google Shape;282;p40"/>
          <p:cNvSpPr/>
          <p:nvPr/>
        </p:nvSpPr>
        <p:spPr>
          <a:xfrm flipH="1">
            <a:off x="4639975" y="2188475"/>
            <a:ext cx="1592100" cy="11235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NoteBook ???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575" y="7674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975" y="925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75" y="5878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675" y="3143275"/>
            <a:ext cx="2253325" cy="22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>
            <p:ph type="ctrTitle"/>
          </p:nvPr>
        </p:nvSpPr>
        <p:spPr>
          <a:xfrm>
            <a:off x="344375" y="2507250"/>
            <a:ext cx="8520600" cy="10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6"/>
              </a:rPr>
              <a:t>https://docs.google.com/document/d/14jIifDcZxoGgpbSa30SXVZnUpet79vkvsY_fvch-qx0/edit#</a:t>
            </a:r>
            <a:endParaRPr sz="3000"/>
          </a:p>
        </p:txBody>
      </p:sp>
      <p:sp>
        <p:nvSpPr>
          <p:cNvPr id="293" name="Google Shape;293;p41"/>
          <p:cNvSpPr txBox="1"/>
          <p:nvPr>
            <p:ph idx="1" type="subTitle"/>
          </p:nvPr>
        </p:nvSpPr>
        <p:spPr>
          <a:xfrm>
            <a:off x="115775" y="1451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EKS NoteBook Link</a:t>
            </a:r>
            <a:endParaRPr/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9525" y="0"/>
            <a:ext cx="2574475" cy="25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94100" y="340775"/>
            <a:ext cx="389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De</a:t>
            </a:r>
            <a:r>
              <a:rPr lang="en" sz="3600">
                <a:solidFill>
                  <a:schemeClr val="lt2"/>
                </a:solidFill>
              </a:rPr>
              <a:t>finition of EKS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239675" y="1214225"/>
            <a:ext cx="54237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manage containerized applications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handles the details of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scaling, availability, and security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without worrying about</a:t>
            </a:r>
            <a:br>
              <a:rPr lang="en" sz="2200">
                <a:solidFill>
                  <a:schemeClr val="dk1"/>
                </a:solidFill>
              </a:rPr>
            </a:br>
            <a:r>
              <a:rPr lang="en" sz="2200">
                <a:solidFill>
                  <a:schemeClr val="dk1"/>
                </a:solidFill>
              </a:rPr>
              <a:t>underlying infrastructure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22648" l="0" r="48213" t="0"/>
          <a:stretch/>
        </p:blipFill>
        <p:spPr>
          <a:xfrm>
            <a:off x="5684982" y="874175"/>
            <a:ext cx="3009975" cy="39240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21671" l="0" r="0" t="22271"/>
          <a:stretch/>
        </p:blipFill>
        <p:spPr>
          <a:xfrm>
            <a:off x="5720453" y="963982"/>
            <a:ext cx="2939125" cy="8237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42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42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2766413" y="501200"/>
            <a:ext cx="2862900" cy="15699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You already saw the Network Policies Rules too,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right?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2814077" y="2950475"/>
            <a:ext cx="3186600" cy="18528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Before RBAC Configuration,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 want to give you some </a:t>
            </a:r>
            <a:r>
              <a:rPr lang="en" sz="2400">
                <a:solidFill>
                  <a:schemeClr val="dk1"/>
                </a:solidFill>
              </a:rPr>
              <a:t>background.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05" name="Google Shape;305;p42"/>
          <p:cNvSpPr/>
          <p:nvPr/>
        </p:nvSpPr>
        <p:spPr>
          <a:xfrm flipH="1">
            <a:off x="5252275" y="2188475"/>
            <a:ext cx="979800" cy="7620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yes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6" name="Google Shape;306;p42"/>
          <p:cNvPicPr preferRelativeResize="0"/>
          <p:nvPr/>
        </p:nvPicPr>
        <p:blipFill rotWithShape="1">
          <a:blip r:embed="rId5">
            <a:alphaModFix/>
          </a:blip>
          <a:srcRect b="6900" l="9651" r="10316" t="5755"/>
          <a:stretch/>
        </p:blipFill>
        <p:spPr>
          <a:xfrm>
            <a:off x="7062100" y="907375"/>
            <a:ext cx="853024" cy="8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ctrTitle"/>
          </p:nvPr>
        </p:nvSpPr>
        <p:spPr>
          <a:xfrm>
            <a:off x="1005600" y="1836950"/>
            <a:ext cx="8070300" cy="26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Create CusterRole/Role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Create ClusterRoleBinding/RoleBinding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Editing kube-config file</a:t>
            </a:r>
            <a:endParaRPr sz="4000"/>
          </a:p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1430200" y="869250"/>
            <a:ext cx="61518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 to control access to resources</a:t>
            </a:r>
            <a:endParaRPr b="1" sz="19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0" y="775600"/>
            <a:ext cx="8988150" cy="42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 txBox="1"/>
          <p:nvPr>
            <p:ph idx="1" type="subTitle"/>
          </p:nvPr>
        </p:nvSpPr>
        <p:spPr>
          <a:xfrm>
            <a:off x="1506400" y="107250"/>
            <a:ext cx="61518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 to control access to resources</a:t>
            </a:r>
            <a:endParaRPr b="1" sz="19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575" y="7674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975" y="925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75" y="5878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675" y="3143275"/>
            <a:ext cx="2253325" cy="22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>
            <p:ph type="ctrTitle"/>
          </p:nvPr>
        </p:nvSpPr>
        <p:spPr>
          <a:xfrm>
            <a:off x="344375" y="2507250"/>
            <a:ext cx="8520600" cy="10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6"/>
              </a:rPr>
              <a:t>https://docs.google.com/document/d/14jIifDcZxoGgpbSa30SXVZnUpet79vkvsY_fvch-qx0/edit#</a:t>
            </a:r>
            <a:endParaRPr sz="3000"/>
          </a:p>
        </p:txBody>
      </p:sp>
      <p:sp>
        <p:nvSpPr>
          <p:cNvPr id="329" name="Google Shape;329;p45"/>
          <p:cNvSpPr txBox="1"/>
          <p:nvPr>
            <p:ph idx="1" type="subTitle"/>
          </p:nvPr>
        </p:nvSpPr>
        <p:spPr>
          <a:xfrm>
            <a:off x="115775" y="1451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Jump Back to RBAC</a:t>
            </a:r>
            <a:endParaRPr/>
          </a:p>
        </p:txBody>
      </p:sp>
      <p:pic>
        <p:nvPicPr>
          <p:cNvPr id="330" name="Google Shape;33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9525" y="0"/>
            <a:ext cx="2574475" cy="25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5"/>
          <p:cNvSpPr txBox="1"/>
          <p:nvPr/>
        </p:nvSpPr>
        <p:spPr>
          <a:xfrm>
            <a:off x="7688025" y="1442350"/>
            <a:ext cx="8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5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6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" name="Google Shape;337;p46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" name="Google Shape;338;p46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2766413" y="501200"/>
            <a:ext cx="2862900" cy="15699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How are you feeling now?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41" name="Google Shape;341;p46"/>
          <p:cNvSpPr/>
          <p:nvPr/>
        </p:nvSpPr>
        <p:spPr>
          <a:xfrm>
            <a:off x="2814077" y="2950475"/>
            <a:ext cx="3186600" cy="18528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But what ???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Just one more topic, okay?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42" name="Google Shape;342;p46"/>
          <p:cNvSpPr/>
          <p:nvPr/>
        </p:nvSpPr>
        <p:spPr>
          <a:xfrm flipH="1">
            <a:off x="4762675" y="1934575"/>
            <a:ext cx="1469400" cy="10158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Fantastic but…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 b="8612" l="13576" r="7164" t="7035"/>
          <a:stretch/>
        </p:blipFill>
        <p:spPr>
          <a:xfrm>
            <a:off x="1143000" y="745675"/>
            <a:ext cx="634200" cy="69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7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47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47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351" name="Google Shape;351;p47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352" name="Google Shape;352;p47"/>
          <p:cNvSpPr/>
          <p:nvPr/>
        </p:nvSpPr>
        <p:spPr>
          <a:xfrm>
            <a:off x="2766426" y="501200"/>
            <a:ext cx="3016500" cy="17712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How can we restrict deployment of a pod to a node/nodegroup</a:t>
            </a:r>
            <a:r>
              <a:rPr lang="en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53" name="Google Shape;353;p47"/>
          <p:cNvSpPr/>
          <p:nvPr/>
        </p:nvSpPr>
        <p:spPr>
          <a:xfrm flipH="1">
            <a:off x="4340700" y="2506075"/>
            <a:ext cx="1945800" cy="14808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Can we jump to the next slide ;)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54" name="Google Shape;354;p47"/>
          <p:cNvPicPr preferRelativeResize="0"/>
          <p:nvPr/>
        </p:nvPicPr>
        <p:blipFill rotWithShape="1">
          <a:blip r:embed="rId5">
            <a:alphaModFix/>
          </a:blip>
          <a:srcRect b="8612" l="13576" r="7164" t="7035"/>
          <a:stretch/>
        </p:blipFill>
        <p:spPr>
          <a:xfrm>
            <a:off x="7184575" y="1038613"/>
            <a:ext cx="634200" cy="69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idx="1" type="subTitle"/>
          </p:nvPr>
        </p:nvSpPr>
        <p:spPr>
          <a:xfrm>
            <a:off x="121200" y="99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Default</a:t>
            </a:r>
            <a:endParaRPr/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50" y="734775"/>
            <a:ext cx="8623776" cy="431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48"/>
          <p:cNvCxnSpPr/>
          <p:nvPr/>
        </p:nvCxnSpPr>
        <p:spPr>
          <a:xfrm flipH="1">
            <a:off x="2354025" y="2435675"/>
            <a:ext cx="4762500" cy="163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48"/>
          <p:cNvCxnSpPr/>
          <p:nvPr/>
        </p:nvCxnSpPr>
        <p:spPr>
          <a:xfrm flipH="1" rot="10800000">
            <a:off x="4503975" y="2449425"/>
            <a:ext cx="2612700" cy="1578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63" name="Google Shape;363;p48"/>
          <p:cNvSpPr/>
          <p:nvPr/>
        </p:nvSpPr>
        <p:spPr>
          <a:xfrm>
            <a:off x="748400" y="3499725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node1</a:t>
            </a:r>
            <a:endParaRPr b="1" sz="900"/>
          </a:p>
        </p:txBody>
      </p:sp>
      <p:sp>
        <p:nvSpPr>
          <p:cNvPr id="364" name="Google Shape;364;p48"/>
          <p:cNvSpPr/>
          <p:nvPr/>
        </p:nvSpPr>
        <p:spPr>
          <a:xfrm>
            <a:off x="1540325" y="3105100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node2</a:t>
            </a:r>
            <a:endParaRPr b="1" sz="900"/>
          </a:p>
        </p:txBody>
      </p:sp>
      <p:sp>
        <p:nvSpPr>
          <p:cNvPr id="365" name="Google Shape;365;p48"/>
          <p:cNvSpPr/>
          <p:nvPr/>
        </p:nvSpPr>
        <p:spPr>
          <a:xfrm>
            <a:off x="2958200" y="3880725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node1</a:t>
            </a:r>
            <a:endParaRPr b="1" sz="900"/>
          </a:p>
        </p:txBody>
      </p:sp>
      <p:sp>
        <p:nvSpPr>
          <p:cNvPr id="366" name="Google Shape;366;p48"/>
          <p:cNvSpPr/>
          <p:nvPr/>
        </p:nvSpPr>
        <p:spPr>
          <a:xfrm>
            <a:off x="3750125" y="3486100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node2</a:t>
            </a:r>
            <a:endParaRPr b="1"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idx="1" type="subTitle"/>
          </p:nvPr>
        </p:nvSpPr>
        <p:spPr>
          <a:xfrm>
            <a:off x="121200" y="99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Restrictions Applied</a:t>
            </a:r>
            <a:endParaRPr/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50" y="734775"/>
            <a:ext cx="8623776" cy="431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49"/>
          <p:cNvCxnSpPr/>
          <p:nvPr/>
        </p:nvCxnSpPr>
        <p:spPr>
          <a:xfrm flipH="1">
            <a:off x="2354025" y="2435675"/>
            <a:ext cx="4762500" cy="163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49"/>
          <p:cNvCxnSpPr/>
          <p:nvPr/>
        </p:nvCxnSpPr>
        <p:spPr>
          <a:xfrm flipH="1" rot="10800000">
            <a:off x="4503975" y="2449425"/>
            <a:ext cx="2612700" cy="1578300"/>
          </a:xfrm>
          <a:prstGeom prst="straightConnector1">
            <a:avLst/>
          </a:prstGeom>
          <a:noFill/>
          <a:ln cap="flat" cmpd="sng" w="114300">
            <a:solidFill>
              <a:srgbClr val="008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75" name="Google Shape;375;p49"/>
          <p:cNvSpPr/>
          <p:nvPr/>
        </p:nvSpPr>
        <p:spPr>
          <a:xfrm>
            <a:off x="748400" y="3499725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node1</a:t>
            </a:r>
            <a:endParaRPr b="1" sz="900"/>
          </a:p>
        </p:txBody>
      </p:sp>
      <p:sp>
        <p:nvSpPr>
          <p:cNvPr id="376" name="Google Shape;376;p49"/>
          <p:cNvSpPr/>
          <p:nvPr/>
        </p:nvSpPr>
        <p:spPr>
          <a:xfrm>
            <a:off x="1540325" y="3105100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node2</a:t>
            </a:r>
            <a:endParaRPr b="1" sz="900"/>
          </a:p>
        </p:txBody>
      </p:sp>
      <p:sp>
        <p:nvSpPr>
          <p:cNvPr id="377" name="Google Shape;377;p49"/>
          <p:cNvSpPr/>
          <p:nvPr/>
        </p:nvSpPr>
        <p:spPr>
          <a:xfrm>
            <a:off x="2958200" y="3880725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node1</a:t>
            </a:r>
            <a:endParaRPr b="1" sz="900"/>
          </a:p>
        </p:txBody>
      </p:sp>
      <p:sp>
        <p:nvSpPr>
          <p:cNvPr id="378" name="Google Shape;378;p49"/>
          <p:cNvSpPr/>
          <p:nvPr/>
        </p:nvSpPr>
        <p:spPr>
          <a:xfrm>
            <a:off x="3750125" y="3486100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node2</a:t>
            </a:r>
            <a:endParaRPr b="1" sz="900"/>
          </a:p>
        </p:txBody>
      </p:sp>
      <p:sp>
        <p:nvSpPr>
          <p:cNvPr id="379" name="Google Shape;379;p49"/>
          <p:cNvSpPr txBox="1"/>
          <p:nvPr/>
        </p:nvSpPr>
        <p:spPr>
          <a:xfrm>
            <a:off x="6795400" y="3015850"/>
            <a:ext cx="1922700" cy="33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nodeGroup: NodeGroupPROD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80" name="Google Shape;380;p49"/>
          <p:cNvCxnSpPr/>
          <p:nvPr/>
        </p:nvCxnSpPr>
        <p:spPr>
          <a:xfrm flipH="1">
            <a:off x="3388250" y="1578425"/>
            <a:ext cx="2217900" cy="1891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49"/>
          <p:cNvCxnSpPr/>
          <p:nvPr/>
        </p:nvCxnSpPr>
        <p:spPr>
          <a:xfrm>
            <a:off x="3184075" y="1564825"/>
            <a:ext cx="2530800" cy="1959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25" y="891675"/>
            <a:ext cx="8966975" cy="38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0"/>
          <p:cNvSpPr txBox="1"/>
          <p:nvPr>
            <p:ph idx="1" type="subTitle"/>
          </p:nvPr>
        </p:nvSpPr>
        <p:spPr>
          <a:xfrm>
            <a:off x="121200" y="99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NodeAffinity</a:t>
            </a:r>
            <a:endParaRPr/>
          </a:p>
        </p:txBody>
      </p:sp>
      <p:cxnSp>
        <p:nvCxnSpPr>
          <p:cNvPr id="388" name="Google Shape;388;p50"/>
          <p:cNvCxnSpPr>
            <a:endCxn id="389" idx="1"/>
          </p:cNvCxnSpPr>
          <p:nvPr/>
        </p:nvCxnSpPr>
        <p:spPr>
          <a:xfrm flipH="1" rot="10800000">
            <a:off x="2422050" y="2484575"/>
            <a:ext cx="4531200" cy="182400"/>
          </a:xfrm>
          <a:prstGeom prst="straightConnector1">
            <a:avLst/>
          </a:prstGeom>
          <a:noFill/>
          <a:ln cap="flat" cmpd="sng" w="114300">
            <a:solidFill>
              <a:srgbClr val="008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90" name="Google Shape;390;p50"/>
          <p:cNvSpPr/>
          <p:nvPr/>
        </p:nvSpPr>
        <p:spPr>
          <a:xfrm>
            <a:off x="748400" y="3499725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node1</a:t>
            </a:r>
            <a:endParaRPr b="1" sz="900"/>
          </a:p>
        </p:txBody>
      </p:sp>
      <p:sp>
        <p:nvSpPr>
          <p:cNvPr id="391" name="Google Shape;391;p50"/>
          <p:cNvSpPr/>
          <p:nvPr/>
        </p:nvSpPr>
        <p:spPr>
          <a:xfrm>
            <a:off x="1540325" y="3105100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node2</a:t>
            </a:r>
            <a:endParaRPr b="1" sz="900"/>
          </a:p>
        </p:txBody>
      </p:sp>
      <p:sp>
        <p:nvSpPr>
          <p:cNvPr id="392" name="Google Shape;392;p50"/>
          <p:cNvSpPr/>
          <p:nvPr/>
        </p:nvSpPr>
        <p:spPr>
          <a:xfrm>
            <a:off x="2958200" y="3880725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node1</a:t>
            </a:r>
            <a:endParaRPr b="1" sz="900"/>
          </a:p>
        </p:txBody>
      </p:sp>
      <p:sp>
        <p:nvSpPr>
          <p:cNvPr id="393" name="Google Shape;393;p50"/>
          <p:cNvSpPr/>
          <p:nvPr/>
        </p:nvSpPr>
        <p:spPr>
          <a:xfrm>
            <a:off x="3750125" y="3486100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node2</a:t>
            </a:r>
            <a:endParaRPr b="1" sz="900"/>
          </a:p>
        </p:txBody>
      </p:sp>
      <p:sp>
        <p:nvSpPr>
          <p:cNvPr id="389" name="Google Shape;389;p50"/>
          <p:cNvSpPr/>
          <p:nvPr/>
        </p:nvSpPr>
        <p:spPr>
          <a:xfrm>
            <a:off x="6953250" y="1864175"/>
            <a:ext cx="2095500" cy="1240800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0"/>
          <p:cNvSpPr txBox="1"/>
          <p:nvPr/>
        </p:nvSpPr>
        <p:spPr>
          <a:xfrm>
            <a:off x="6953250" y="3104975"/>
            <a:ext cx="1922700" cy="33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nodeGroup: NodeGroupDEV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25" y="891675"/>
            <a:ext cx="8966975" cy="38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1"/>
          <p:cNvSpPr txBox="1"/>
          <p:nvPr>
            <p:ph idx="1" type="subTitle"/>
          </p:nvPr>
        </p:nvSpPr>
        <p:spPr>
          <a:xfrm>
            <a:off x="121200" y="99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NodeAnit-Affinity</a:t>
            </a:r>
            <a:endParaRPr/>
          </a:p>
        </p:txBody>
      </p:sp>
      <p:cxnSp>
        <p:nvCxnSpPr>
          <p:cNvPr id="401" name="Google Shape;401;p51"/>
          <p:cNvCxnSpPr>
            <a:endCxn id="402" idx="1"/>
          </p:cNvCxnSpPr>
          <p:nvPr/>
        </p:nvCxnSpPr>
        <p:spPr>
          <a:xfrm flipH="1" rot="10800000">
            <a:off x="4680750" y="2484575"/>
            <a:ext cx="2272500" cy="1148400"/>
          </a:xfrm>
          <a:prstGeom prst="straightConnector1">
            <a:avLst/>
          </a:prstGeom>
          <a:noFill/>
          <a:ln cap="flat" cmpd="sng" w="114300">
            <a:solidFill>
              <a:srgbClr val="008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03" name="Google Shape;403;p51"/>
          <p:cNvSpPr/>
          <p:nvPr/>
        </p:nvSpPr>
        <p:spPr>
          <a:xfrm>
            <a:off x="748400" y="3499725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node1</a:t>
            </a:r>
            <a:endParaRPr b="1" sz="900"/>
          </a:p>
        </p:txBody>
      </p:sp>
      <p:sp>
        <p:nvSpPr>
          <p:cNvPr id="404" name="Google Shape;404;p51"/>
          <p:cNvSpPr/>
          <p:nvPr/>
        </p:nvSpPr>
        <p:spPr>
          <a:xfrm>
            <a:off x="1540325" y="3105100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node2</a:t>
            </a:r>
            <a:endParaRPr b="1" sz="900"/>
          </a:p>
        </p:txBody>
      </p:sp>
      <p:sp>
        <p:nvSpPr>
          <p:cNvPr id="405" name="Google Shape;405;p51"/>
          <p:cNvSpPr/>
          <p:nvPr/>
        </p:nvSpPr>
        <p:spPr>
          <a:xfrm>
            <a:off x="2958200" y="3880725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node1</a:t>
            </a:r>
            <a:endParaRPr b="1" sz="900"/>
          </a:p>
        </p:txBody>
      </p:sp>
      <p:sp>
        <p:nvSpPr>
          <p:cNvPr id="406" name="Google Shape;406;p51"/>
          <p:cNvSpPr/>
          <p:nvPr/>
        </p:nvSpPr>
        <p:spPr>
          <a:xfrm>
            <a:off x="3750125" y="3486100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node2</a:t>
            </a:r>
            <a:endParaRPr b="1" sz="900"/>
          </a:p>
        </p:txBody>
      </p:sp>
      <p:sp>
        <p:nvSpPr>
          <p:cNvPr id="402" name="Google Shape;402;p51"/>
          <p:cNvSpPr/>
          <p:nvPr/>
        </p:nvSpPr>
        <p:spPr>
          <a:xfrm>
            <a:off x="6953250" y="1864175"/>
            <a:ext cx="2095500" cy="1240800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1"/>
          <p:cNvSpPr txBox="1"/>
          <p:nvPr/>
        </p:nvSpPr>
        <p:spPr>
          <a:xfrm>
            <a:off x="6953250" y="3104975"/>
            <a:ext cx="1922700" cy="33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nodeGroup: NodeGroupPROD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8" name="Google Shape;408;p51"/>
          <p:cNvCxnSpPr/>
          <p:nvPr/>
        </p:nvCxnSpPr>
        <p:spPr>
          <a:xfrm flipH="1">
            <a:off x="4993900" y="2013850"/>
            <a:ext cx="2217900" cy="1891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51"/>
          <p:cNvCxnSpPr/>
          <p:nvPr/>
        </p:nvCxnSpPr>
        <p:spPr>
          <a:xfrm>
            <a:off x="4789725" y="2000250"/>
            <a:ext cx="2530800" cy="1959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10722" l="0" r="0" t="0"/>
          <a:stretch/>
        </p:blipFill>
        <p:spPr>
          <a:xfrm>
            <a:off x="95250" y="32657"/>
            <a:ext cx="8953500" cy="50428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25" y="891675"/>
            <a:ext cx="8871725" cy="38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2"/>
          <p:cNvSpPr txBox="1"/>
          <p:nvPr>
            <p:ph idx="1" type="subTitle"/>
          </p:nvPr>
        </p:nvSpPr>
        <p:spPr>
          <a:xfrm>
            <a:off x="121200" y="99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r>
              <a:rPr lang="en"/>
              <a:t>Affinity</a:t>
            </a:r>
            <a:endParaRPr/>
          </a:p>
        </p:txBody>
      </p:sp>
      <p:cxnSp>
        <p:nvCxnSpPr>
          <p:cNvPr id="416" name="Google Shape;416;p52"/>
          <p:cNvCxnSpPr>
            <a:endCxn id="417" idx="1"/>
          </p:cNvCxnSpPr>
          <p:nvPr/>
        </p:nvCxnSpPr>
        <p:spPr>
          <a:xfrm flipH="1" rot="10800000">
            <a:off x="4680750" y="2484575"/>
            <a:ext cx="2272500" cy="1148400"/>
          </a:xfrm>
          <a:prstGeom prst="straightConnector1">
            <a:avLst/>
          </a:prstGeom>
          <a:noFill/>
          <a:ln cap="flat" cmpd="sng" w="114300">
            <a:solidFill>
              <a:srgbClr val="008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18" name="Google Shape;418;p52"/>
          <p:cNvSpPr/>
          <p:nvPr/>
        </p:nvSpPr>
        <p:spPr>
          <a:xfrm>
            <a:off x="748400" y="3499725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node1</a:t>
            </a:r>
            <a:endParaRPr b="1" sz="900"/>
          </a:p>
        </p:txBody>
      </p:sp>
      <p:sp>
        <p:nvSpPr>
          <p:cNvPr id="419" name="Google Shape;419;p52"/>
          <p:cNvSpPr/>
          <p:nvPr/>
        </p:nvSpPr>
        <p:spPr>
          <a:xfrm>
            <a:off x="1540325" y="3105100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node2</a:t>
            </a:r>
            <a:endParaRPr b="1" sz="900"/>
          </a:p>
        </p:txBody>
      </p:sp>
      <p:sp>
        <p:nvSpPr>
          <p:cNvPr id="420" name="Google Shape;420;p52"/>
          <p:cNvSpPr/>
          <p:nvPr/>
        </p:nvSpPr>
        <p:spPr>
          <a:xfrm>
            <a:off x="2958200" y="3880725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node1</a:t>
            </a:r>
            <a:endParaRPr b="1" sz="900"/>
          </a:p>
        </p:txBody>
      </p:sp>
      <p:sp>
        <p:nvSpPr>
          <p:cNvPr id="421" name="Google Shape;421;p52"/>
          <p:cNvSpPr/>
          <p:nvPr/>
        </p:nvSpPr>
        <p:spPr>
          <a:xfrm>
            <a:off x="3750125" y="3486100"/>
            <a:ext cx="568800" cy="52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node2</a:t>
            </a:r>
            <a:endParaRPr b="1" sz="900"/>
          </a:p>
        </p:txBody>
      </p:sp>
      <p:sp>
        <p:nvSpPr>
          <p:cNvPr id="417" name="Google Shape;417;p52"/>
          <p:cNvSpPr/>
          <p:nvPr/>
        </p:nvSpPr>
        <p:spPr>
          <a:xfrm>
            <a:off x="6953250" y="1864175"/>
            <a:ext cx="2095500" cy="1240800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2"/>
          <p:cNvSpPr txBox="1"/>
          <p:nvPr/>
        </p:nvSpPr>
        <p:spPr>
          <a:xfrm>
            <a:off x="6953250" y="3104975"/>
            <a:ext cx="1922700" cy="33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nodeGroup: NodeGroupPROD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3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8" name="Google Shape;428;p53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9" name="Google Shape;429;p53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430" name="Google Shape;430;p53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431" name="Google Shape;431;p53"/>
          <p:cNvSpPr/>
          <p:nvPr/>
        </p:nvSpPr>
        <p:spPr>
          <a:xfrm>
            <a:off x="2766425" y="501200"/>
            <a:ext cx="3421500" cy="17712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Now you better know,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what the PodAnti-Affinity is !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32" name="Google Shape;432;p53"/>
          <p:cNvPicPr preferRelativeResize="0"/>
          <p:nvPr/>
        </p:nvPicPr>
        <p:blipFill rotWithShape="1">
          <a:blip r:embed="rId5">
            <a:alphaModFix/>
          </a:blip>
          <a:srcRect b="5763" l="24973" r="25425" t="10708"/>
          <a:stretch/>
        </p:blipFill>
        <p:spPr>
          <a:xfrm>
            <a:off x="1186304" y="879050"/>
            <a:ext cx="577424" cy="54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575" y="7674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975" y="925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75" y="5878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675" y="3143275"/>
            <a:ext cx="2253325" cy="22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 txBox="1"/>
          <p:nvPr>
            <p:ph type="ctrTitle"/>
          </p:nvPr>
        </p:nvSpPr>
        <p:spPr>
          <a:xfrm>
            <a:off x="344375" y="2507250"/>
            <a:ext cx="8520600" cy="10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6"/>
              </a:rPr>
              <a:t>https://docs.google.com/document/d/14jIifDcZxoGgpbSa30SXVZnUpet79vkvsY_fvch-qx0/edit#</a:t>
            </a:r>
            <a:endParaRPr sz="3000"/>
          </a:p>
        </p:txBody>
      </p:sp>
      <p:sp>
        <p:nvSpPr>
          <p:cNvPr id="443" name="Google Shape;443;p54"/>
          <p:cNvSpPr txBox="1"/>
          <p:nvPr>
            <p:ph idx="1" type="subTitle"/>
          </p:nvPr>
        </p:nvSpPr>
        <p:spPr>
          <a:xfrm>
            <a:off x="115775" y="1451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Jump Back to NoteBook</a:t>
            </a:r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9525" y="0"/>
            <a:ext cx="2574475" cy="25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4"/>
          <p:cNvSpPr txBox="1"/>
          <p:nvPr/>
        </p:nvSpPr>
        <p:spPr>
          <a:xfrm>
            <a:off x="7688025" y="1442350"/>
            <a:ext cx="8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5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" name="Google Shape;451;p55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2" name="Google Shape;452;p55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453" name="Google Shape;453;p55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454" name="Google Shape;454;p55"/>
          <p:cNvSpPr/>
          <p:nvPr/>
        </p:nvSpPr>
        <p:spPr>
          <a:xfrm flipH="1">
            <a:off x="4119725" y="501200"/>
            <a:ext cx="2068200" cy="15699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This was the last topic for today, right?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55" name="Google Shape;455;p55"/>
          <p:cNvSpPr/>
          <p:nvPr/>
        </p:nvSpPr>
        <p:spPr>
          <a:xfrm>
            <a:off x="2814025" y="1823350"/>
            <a:ext cx="1039200" cy="9390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Yes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56" name="Google Shape;4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650" y="1962377"/>
            <a:ext cx="3080475" cy="3362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6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2" name="Google Shape;462;p56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3" name="Google Shape;463;p56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464" name="Google Shape;464;p56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465" name="Google Shape;465;p56"/>
          <p:cNvSpPr/>
          <p:nvPr/>
        </p:nvSpPr>
        <p:spPr>
          <a:xfrm>
            <a:off x="2814225" y="1823350"/>
            <a:ext cx="2737500" cy="1115700"/>
          </a:xfrm>
          <a:prstGeom prst="wedgeRectCallout">
            <a:avLst>
              <a:gd fmla="val -31765" name="adj1"/>
              <a:gd fmla="val 6986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Let’s wrap this up for today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1937200"/>
            <a:ext cx="5791775" cy="15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7"/>
          <p:cNvSpPr txBox="1"/>
          <p:nvPr>
            <p:ph type="ctrTitle"/>
          </p:nvPr>
        </p:nvSpPr>
        <p:spPr>
          <a:xfrm>
            <a:off x="387908" y="-17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connect to </a:t>
            </a:r>
            <a:br>
              <a:rPr lang="en"/>
            </a:br>
            <a:r>
              <a:rPr lang="en"/>
              <a:t>EKS cluster?</a:t>
            </a:r>
            <a:endParaRPr/>
          </a:p>
        </p:txBody>
      </p:sp>
      <p:sp>
        <p:nvSpPr>
          <p:cNvPr id="472" name="Google Shape;472;p57"/>
          <p:cNvSpPr txBox="1"/>
          <p:nvPr/>
        </p:nvSpPr>
        <p:spPr>
          <a:xfrm>
            <a:off x="3072000" y="3837200"/>
            <a:ext cx="30000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Using AWS EKS Endpoints</a:t>
            </a:r>
            <a:endParaRPr b="1" sz="15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public/private</a:t>
            </a:r>
            <a:endParaRPr b="1" sz="15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"/>
          <p:cNvSpPr txBox="1"/>
          <p:nvPr>
            <p:ph type="title"/>
          </p:nvPr>
        </p:nvSpPr>
        <p:spPr>
          <a:xfrm>
            <a:off x="235500" y="445025"/>
            <a:ext cx="389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Security Considerations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78" name="Google Shape;478;p58"/>
          <p:cNvSpPr txBox="1"/>
          <p:nvPr>
            <p:ph idx="1" type="body"/>
          </p:nvPr>
        </p:nvSpPr>
        <p:spPr>
          <a:xfrm>
            <a:off x="118475" y="1261225"/>
            <a:ext cx="8524800" cy="379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  <a:highlight>
                  <a:schemeClr val="accent1"/>
                </a:highlight>
              </a:rPr>
              <a:t>Internal TLS and encryption</a:t>
            </a:r>
            <a:endParaRPr b="1" sz="220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1800">
                <a:solidFill>
                  <a:schemeClr val="dk1"/>
                </a:solidFill>
              </a:rPr>
              <a:t>process of securing communications between various components within a Kubernetes cluster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  <a:highlight>
                  <a:srgbClr val="45818E"/>
                </a:highlight>
              </a:rPr>
              <a:t>Pod-level network and security rules</a:t>
            </a:r>
            <a:endParaRPr b="1" sz="2200">
              <a:solidFill>
                <a:schemeClr val="dk1"/>
              </a:solidFill>
              <a:highlight>
                <a:srgbClr val="45818E"/>
              </a:highlight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1800">
                <a:solidFill>
                  <a:schemeClr val="dk1"/>
                </a:solidFill>
              </a:rPr>
              <a:t>ability to define network and security policies at the level of individual Pods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  <a:highlight>
                  <a:srgbClr val="990000"/>
                </a:highlight>
              </a:rPr>
              <a:t>Deployment restrictions to specific node groups</a:t>
            </a:r>
            <a:endParaRPr b="1" sz="2200">
              <a:solidFill>
                <a:schemeClr val="dk1"/>
              </a:solidFill>
              <a:highlight>
                <a:srgbClr val="990000"/>
              </a:highlight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1800">
                <a:solidFill>
                  <a:schemeClr val="dk1"/>
                </a:solidFill>
              </a:rPr>
              <a:t>By default, Kubernetes will schedule the deployment of containers across all available nodes in a cluster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58"/>
          <p:cNvPicPr preferRelativeResize="0"/>
          <p:nvPr/>
        </p:nvPicPr>
        <p:blipFill rotWithShape="1">
          <a:blip r:embed="rId3">
            <a:alphaModFix/>
          </a:blip>
          <a:srcRect b="26531" l="0" r="54898" t="21569"/>
          <a:stretch/>
        </p:blipFill>
        <p:spPr>
          <a:xfrm>
            <a:off x="7330075" y="78950"/>
            <a:ext cx="1741699" cy="18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9"/>
          <p:cNvSpPr txBox="1"/>
          <p:nvPr/>
        </p:nvSpPr>
        <p:spPr>
          <a:xfrm>
            <a:off x="1766200" y="884450"/>
            <a:ext cx="5241600" cy="4027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chemeClr val="accent1"/>
                </a:highlight>
                <a:latin typeface="Roboto"/>
                <a:ea typeface="Roboto"/>
                <a:cs typeface="Roboto"/>
                <a:sym typeface="Roboto"/>
              </a:rPr>
              <a:t>Internal TLS and encryption</a:t>
            </a:r>
            <a:endParaRPr sz="2600">
              <a:solidFill>
                <a:schemeClr val="dk1"/>
              </a:solidFill>
              <a:highlight>
                <a:schemeClr val="accen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Kubernetes components to use TLS?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Secure communication between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Kubernetes components?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59"/>
          <p:cNvSpPr txBox="1"/>
          <p:nvPr/>
        </p:nvSpPr>
        <p:spPr>
          <a:xfrm>
            <a:off x="7230825" y="-21775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Things to Remember</a:t>
            </a:r>
            <a:endParaRPr b="1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59"/>
          <p:cNvSpPr txBox="1"/>
          <p:nvPr>
            <p:ph type="title"/>
          </p:nvPr>
        </p:nvSpPr>
        <p:spPr>
          <a:xfrm>
            <a:off x="2119900" y="131450"/>
            <a:ext cx="46401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Security Considerations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7" name="Google Shape;487;p59"/>
          <p:cNvSpPr txBox="1"/>
          <p:nvPr/>
        </p:nvSpPr>
        <p:spPr>
          <a:xfrm>
            <a:off x="1954000" y="2822825"/>
            <a:ext cx="46728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Cilium</a:t>
            </a:r>
            <a:br>
              <a:rPr b="1"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RBAC to control access to resources?</a:t>
            </a:r>
            <a:endParaRPr/>
          </a:p>
        </p:txBody>
      </p:sp>
      <p:sp>
        <p:nvSpPr>
          <p:cNvPr id="488" name="Google Shape;488;p59"/>
          <p:cNvSpPr txBox="1"/>
          <p:nvPr/>
        </p:nvSpPr>
        <p:spPr>
          <a:xfrm>
            <a:off x="2286000" y="3890400"/>
            <a:ext cx="4231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ClusterRole/Role, ClusterRoleBinding/RoleBinding</a:t>
            </a:r>
            <a:b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configMap/aws-auth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489" name="Google Shape;489;p59"/>
          <p:cNvPicPr preferRelativeResize="0"/>
          <p:nvPr/>
        </p:nvPicPr>
        <p:blipFill rotWithShape="1">
          <a:blip r:embed="rId3">
            <a:alphaModFix/>
          </a:blip>
          <a:srcRect b="26531" l="0" r="54898" t="21569"/>
          <a:stretch/>
        </p:blipFill>
        <p:spPr>
          <a:xfrm>
            <a:off x="7330075" y="383750"/>
            <a:ext cx="1741699" cy="18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/>
          <p:nvPr/>
        </p:nvSpPr>
        <p:spPr>
          <a:xfrm>
            <a:off x="1744450" y="969225"/>
            <a:ext cx="4737900" cy="3970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rgbClr val="0000FF"/>
                </a:highlight>
                <a:latin typeface="Roboto"/>
                <a:ea typeface="Roboto"/>
                <a:cs typeface="Roboto"/>
                <a:sym typeface="Roboto"/>
              </a:rPr>
              <a:t>Pod-level network and security rules</a:t>
            </a:r>
            <a:endParaRPr sz="2200">
              <a:solidFill>
                <a:schemeClr val="dk1"/>
              </a:solidFill>
              <a:highlight>
                <a:srgbClr val="0000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60"/>
          <p:cNvSpPr txBox="1"/>
          <p:nvPr/>
        </p:nvSpPr>
        <p:spPr>
          <a:xfrm>
            <a:off x="7230825" y="-21775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Things to Remember</a:t>
            </a:r>
            <a:endParaRPr b="1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60"/>
          <p:cNvSpPr txBox="1"/>
          <p:nvPr>
            <p:ph type="title"/>
          </p:nvPr>
        </p:nvSpPr>
        <p:spPr>
          <a:xfrm>
            <a:off x="2119900" y="131450"/>
            <a:ext cx="46401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Security Considerations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7" name="Google Shape;497;p60"/>
          <p:cNvSpPr txBox="1"/>
          <p:nvPr/>
        </p:nvSpPr>
        <p:spPr>
          <a:xfrm>
            <a:off x="1725400" y="2670425"/>
            <a:ext cx="4672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Network Policies with CNI Plugins</a:t>
            </a:r>
            <a:b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Pod-pod, ingress, egress, protocol, port</a:t>
            </a:r>
            <a:b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AWS Network Firewall</a:t>
            </a:r>
            <a:endParaRPr sz="15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8" name="Google Shape;498;p60"/>
          <p:cNvPicPr preferRelativeResize="0"/>
          <p:nvPr/>
        </p:nvPicPr>
        <p:blipFill rotWithShape="1">
          <a:blip r:embed="rId3">
            <a:alphaModFix/>
          </a:blip>
          <a:srcRect b="26531" l="0" r="54898" t="21569"/>
          <a:stretch/>
        </p:blipFill>
        <p:spPr>
          <a:xfrm>
            <a:off x="7330075" y="383750"/>
            <a:ext cx="1741699" cy="18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"/>
          <p:cNvSpPr txBox="1"/>
          <p:nvPr/>
        </p:nvSpPr>
        <p:spPr>
          <a:xfrm>
            <a:off x="1621950" y="914250"/>
            <a:ext cx="4737900" cy="37803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rgbClr val="980000"/>
                </a:highlight>
                <a:latin typeface="Roboto"/>
                <a:ea typeface="Roboto"/>
                <a:cs typeface="Roboto"/>
                <a:sym typeface="Roboto"/>
              </a:rPr>
              <a:t>Deployment restrictions to </a:t>
            </a:r>
            <a:br>
              <a:rPr lang="en" sz="2200">
                <a:solidFill>
                  <a:schemeClr val="dk1"/>
                </a:solidFill>
                <a:highlight>
                  <a:srgbClr val="980000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200">
                <a:solidFill>
                  <a:schemeClr val="dk1"/>
                </a:solidFill>
                <a:highlight>
                  <a:srgbClr val="980000"/>
                </a:highlight>
                <a:latin typeface="Roboto"/>
                <a:ea typeface="Roboto"/>
                <a:cs typeface="Roboto"/>
                <a:sym typeface="Roboto"/>
              </a:rPr>
              <a:t>specific node groups</a:t>
            </a:r>
            <a:endParaRPr sz="2200">
              <a:solidFill>
                <a:schemeClr val="dk1"/>
              </a:solidFill>
              <a:highlight>
                <a:srgbClr val="98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61"/>
          <p:cNvSpPr txBox="1"/>
          <p:nvPr/>
        </p:nvSpPr>
        <p:spPr>
          <a:xfrm>
            <a:off x="7230825" y="-21775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Things to Remember</a:t>
            </a:r>
            <a:endParaRPr b="1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61"/>
          <p:cNvSpPr txBox="1"/>
          <p:nvPr>
            <p:ph type="title"/>
          </p:nvPr>
        </p:nvSpPr>
        <p:spPr>
          <a:xfrm>
            <a:off x="2119900" y="131450"/>
            <a:ext cx="46401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Security Considerations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6" name="Google Shape;506;p61"/>
          <p:cNvSpPr txBox="1"/>
          <p:nvPr/>
        </p:nvSpPr>
        <p:spPr>
          <a:xfrm>
            <a:off x="1676400" y="1915900"/>
            <a:ext cx="46728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nodeName</a:t>
            </a:r>
            <a:b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simplest with limitations</a:t>
            </a:r>
            <a:endParaRPr sz="15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Kubernetes affinity and anti-affinity rules</a:t>
            </a:r>
            <a:endParaRPr sz="15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7" name="Google Shape;507;p61"/>
          <p:cNvPicPr preferRelativeResize="0"/>
          <p:nvPr/>
        </p:nvPicPr>
        <p:blipFill rotWithShape="1">
          <a:blip r:embed="rId3">
            <a:alphaModFix/>
          </a:blip>
          <a:srcRect b="26531" l="0" r="54898" t="21569"/>
          <a:stretch/>
        </p:blipFill>
        <p:spPr>
          <a:xfrm>
            <a:off x="7330075" y="383750"/>
            <a:ext cx="1741699" cy="183694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1"/>
          <p:cNvSpPr txBox="1"/>
          <p:nvPr/>
        </p:nvSpPr>
        <p:spPr>
          <a:xfrm>
            <a:off x="2667000" y="3429000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node/pod affinity/anti-affinity</a:t>
            </a:r>
            <a:b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preferred &amp; required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5" y="68025"/>
            <a:ext cx="8980724" cy="50074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2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62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62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16" name="Google Shape;516;p62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517" name="Google Shape;517;p62"/>
          <p:cNvSpPr/>
          <p:nvPr/>
        </p:nvSpPr>
        <p:spPr>
          <a:xfrm flipH="1">
            <a:off x="3286325" y="625925"/>
            <a:ext cx="2737500" cy="1442400"/>
          </a:xfrm>
          <a:prstGeom prst="wedgeRectCallout">
            <a:avLst>
              <a:gd fmla="val -41204" name="adj1"/>
              <a:gd fmla="val 91474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That was a great learning today.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Thank you soooo much !!!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18" name="Google Shape;518;p62"/>
          <p:cNvSpPr/>
          <p:nvPr/>
        </p:nvSpPr>
        <p:spPr>
          <a:xfrm>
            <a:off x="2759800" y="2171700"/>
            <a:ext cx="2996100" cy="1823400"/>
          </a:xfrm>
          <a:prstGeom prst="wedgeRectCallout">
            <a:avLst>
              <a:gd fmla="val -38080" name="adj1"/>
              <a:gd fmla="val 86605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 also learn while sharing knowledge with you :)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You are most welcome my friend.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3"/>
          <p:cNvPicPr preferRelativeResize="0"/>
          <p:nvPr/>
        </p:nvPicPr>
        <p:blipFill rotWithShape="1">
          <a:blip r:embed="rId3">
            <a:alphaModFix/>
          </a:blip>
          <a:srcRect b="16673" l="24892" r="19282" t="0"/>
          <a:stretch/>
        </p:blipFill>
        <p:spPr>
          <a:xfrm>
            <a:off x="400022" y="493882"/>
            <a:ext cx="2694224" cy="4111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63"/>
          <p:cNvSpPr txBox="1"/>
          <p:nvPr/>
        </p:nvSpPr>
        <p:spPr>
          <a:xfrm>
            <a:off x="2688639" y="493882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525" name="Google Shape;525;p63"/>
          <p:cNvSpPr txBox="1"/>
          <p:nvPr/>
        </p:nvSpPr>
        <p:spPr>
          <a:xfrm rot="-1234707">
            <a:off x="2939606" y="2090468"/>
            <a:ext cx="2513588" cy="615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Any Questions ?</a:t>
            </a:r>
            <a:endParaRPr b="1" sz="3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26" name="Google Shape;526;p63"/>
          <p:cNvPicPr preferRelativeResize="0"/>
          <p:nvPr/>
        </p:nvPicPr>
        <p:blipFill rotWithShape="1">
          <a:blip r:embed="rId4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7" name="Google Shape;527;p63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4" y="73308"/>
            <a:ext cx="9057021" cy="50945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3" name="Google Shape;533;p64"/>
          <p:cNvPicPr preferRelativeResize="0"/>
          <p:nvPr/>
        </p:nvPicPr>
        <p:blipFill rotWithShape="1">
          <a:blip r:embed="rId4">
            <a:alphaModFix/>
          </a:blip>
          <a:srcRect b="0" l="21432" r="23497" t="0"/>
          <a:stretch/>
        </p:blipFill>
        <p:spPr>
          <a:xfrm>
            <a:off x="7195375" y="86961"/>
            <a:ext cx="1905125" cy="30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4"/>
          <p:cNvSpPr txBox="1"/>
          <p:nvPr>
            <p:ph idx="1" type="subTitle"/>
          </p:nvPr>
        </p:nvSpPr>
        <p:spPr>
          <a:xfrm>
            <a:off x="6092400" y="4223664"/>
            <a:ext cx="3432600" cy="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5"/>
                </a:solidFill>
              </a:rPr>
              <a:t>Presented by:</a:t>
            </a:r>
            <a:br>
              <a:rPr lang="en" sz="2300">
                <a:solidFill>
                  <a:schemeClr val="dk1"/>
                </a:solidFill>
              </a:rPr>
            </a:br>
            <a:r>
              <a:rPr lang="en" sz="3300">
                <a:solidFill>
                  <a:schemeClr val="dk1"/>
                </a:solidFill>
              </a:rPr>
              <a:t>Bibek Mishra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535" name="Google Shape;535;p64"/>
          <p:cNvSpPr txBox="1"/>
          <p:nvPr/>
        </p:nvSpPr>
        <p:spPr>
          <a:xfrm>
            <a:off x="2381250" y="3388175"/>
            <a:ext cx="44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5"/>
                </a:solidFill>
              </a:rPr>
              <a:t>Elastic Kubernetes Service</a:t>
            </a:r>
            <a:endParaRPr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5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1" name="Google Shape;541;p65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2" name="Google Shape;542;p65"/>
          <p:cNvSpPr txBox="1"/>
          <p:nvPr/>
        </p:nvSpPr>
        <p:spPr>
          <a:xfrm>
            <a:off x="7979350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43" name="Google Shape;543;p65"/>
          <p:cNvSpPr txBox="1"/>
          <p:nvPr/>
        </p:nvSpPr>
        <p:spPr>
          <a:xfrm>
            <a:off x="2168309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544" name="Google Shape;544;p65"/>
          <p:cNvSpPr/>
          <p:nvPr/>
        </p:nvSpPr>
        <p:spPr>
          <a:xfrm flipH="1">
            <a:off x="3286325" y="364675"/>
            <a:ext cx="2737500" cy="1703700"/>
          </a:xfrm>
          <a:prstGeom prst="wedgeRectCallout">
            <a:avLst>
              <a:gd fmla="val -41204" name="adj1"/>
              <a:gd fmla="val 91474" name="adj2"/>
            </a:avLst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This week I researched on it and implemented in my EKS Cluster.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45" name="Google Shape;545;p65"/>
          <p:cNvSpPr/>
          <p:nvPr/>
        </p:nvSpPr>
        <p:spPr>
          <a:xfrm>
            <a:off x="2759800" y="2171700"/>
            <a:ext cx="2996100" cy="1823400"/>
          </a:xfrm>
          <a:prstGeom prst="wedgeRectCallout">
            <a:avLst>
              <a:gd fmla="val -38080" name="adj1"/>
              <a:gd fmla="val 86605" name="adj2"/>
            </a:avLst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Last time </a:t>
            </a:r>
            <a:r>
              <a:rPr lang="en" sz="2400">
                <a:solidFill>
                  <a:schemeClr val="dk1"/>
                </a:solidFill>
              </a:rPr>
              <a:t>you were curious about customizability in EKS, right?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46" name="Google Shape;546;p65"/>
          <p:cNvSpPr/>
          <p:nvPr/>
        </p:nvSpPr>
        <p:spPr>
          <a:xfrm flipH="1">
            <a:off x="4243153" y="470829"/>
            <a:ext cx="2013900" cy="1157400"/>
          </a:xfrm>
          <a:prstGeom prst="wedgeRectCallout">
            <a:avLst>
              <a:gd fmla="val -41204" name="adj1"/>
              <a:gd fmla="val 91474" name="adj2"/>
            </a:avLst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Yes Yes !!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47" name="Google Shape;547;p65"/>
          <p:cNvSpPr/>
          <p:nvPr/>
        </p:nvSpPr>
        <p:spPr>
          <a:xfrm>
            <a:off x="2814075" y="2171700"/>
            <a:ext cx="2489100" cy="1262400"/>
          </a:xfrm>
          <a:prstGeom prst="wedgeRectCallout">
            <a:avLst>
              <a:gd fmla="val -38080" name="adj1"/>
              <a:gd fmla="val 86605" name="adj2"/>
            </a:avLst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That’s great bro :)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48" name="Google Shape;548;p65"/>
          <p:cNvPicPr preferRelativeResize="0"/>
          <p:nvPr/>
        </p:nvPicPr>
        <p:blipFill rotWithShape="1">
          <a:blip r:embed="rId5">
            <a:alphaModFix/>
          </a:blip>
          <a:srcRect b="21643" l="29098" r="23847" t="20284"/>
          <a:stretch/>
        </p:blipFill>
        <p:spPr>
          <a:xfrm>
            <a:off x="7114644" y="943375"/>
            <a:ext cx="779132" cy="9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66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4" name="Google Shape;554;p66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5" name="Google Shape;555;p66"/>
          <p:cNvSpPr/>
          <p:nvPr/>
        </p:nvSpPr>
        <p:spPr>
          <a:xfrm>
            <a:off x="3004550" y="470825"/>
            <a:ext cx="2996100" cy="1823400"/>
          </a:xfrm>
          <a:prstGeom prst="wedgeRectCallout">
            <a:avLst>
              <a:gd fmla="val -38080" name="adj1"/>
              <a:gd fmla="val 86605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stage is yours</a:t>
            </a:r>
            <a:endParaRPr b="1" sz="2400"/>
          </a:p>
        </p:txBody>
      </p:sp>
      <p:sp>
        <p:nvSpPr>
          <p:cNvPr id="556" name="Google Shape;556;p66"/>
          <p:cNvSpPr/>
          <p:nvPr/>
        </p:nvSpPr>
        <p:spPr>
          <a:xfrm flipH="1">
            <a:off x="2957250" y="682100"/>
            <a:ext cx="3229500" cy="2447400"/>
          </a:xfrm>
          <a:prstGeom prst="wedgeRectCallout">
            <a:avLst>
              <a:gd fmla="val -41204" name="adj1"/>
              <a:gd fmla="val 91474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 want to share my findings on </a:t>
            </a:r>
            <a:r>
              <a:rPr b="1" lang="en" sz="2400">
                <a:solidFill>
                  <a:schemeClr val="dk1"/>
                </a:solidFill>
              </a:rPr>
              <a:t>Customizability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to you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and all the lovely people here.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57" name="Google Shape;55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6"/>
          <p:cNvPicPr preferRelativeResize="0"/>
          <p:nvPr/>
        </p:nvPicPr>
        <p:blipFill rotWithShape="1">
          <a:blip r:embed="rId6">
            <a:alphaModFix/>
          </a:blip>
          <a:srcRect b="0" l="44902" r="41414" t="10522"/>
          <a:stretch/>
        </p:blipFill>
        <p:spPr>
          <a:xfrm>
            <a:off x="4357175" y="3214650"/>
            <a:ext cx="488600" cy="19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6"/>
          <p:cNvSpPr txBox="1"/>
          <p:nvPr/>
        </p:nvSpPr>
        <p:spPr>
          <a:xfrm>
            <a:off x="2144075" y="1949500"/>
            <a:ext cx="50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Please give a round of applause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560" name="Google Shape;560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776836"/>
            <a:ext cx="2996100" cy="1354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6"/>
          <p:cNvPicPr preferRelativeResize="0"/>
          <p:nvPr/>
        </p:nvPicPr>
        <p:blipFill rotWithShape="1">
          <a:blip r:embed="rId8">
            <a:alphaModFix/>
          </a:blip>
          <a:srcRect b="21643" l="29098" r="23847" t="20284"/>
          <a:stretch/>
        </p:blipFill>
        <p:spPr>
          <a:xfrm>
            <a:off x="7114644" y="920150"/>
            <a:ext cx="779132" cy="9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6"/>
          <p:cNvPicPr preferRelativeResize="0"/>
          <p:nvPr/>
        </p:nvPicPr>
        <p:blipFill rotWithShape="1">
          <a:blip r:embed="rId8">
            <a:alphaModFix/>
          </a:blip>
          <a:srcRect b="21643" l="29098" r="23847" t="20284"/>
          <a:stretch/>
        </p:blipFill>
        <p:spPr>
          <a:xfrm flipH="1">
            <a:off x="1191475" y="719200"/>
            <a:ext cx="548051" cy="67630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6"/>
          <p:cNvSpPr txBox="1"/>
          <p:nvPr/>
        </p:nvSpPr>
        <p:spPr>
          <a:xfrm>
            <a:off x="7937825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64" name="Google Shape;564;p66"/>
          <p:cNvSpPr txBox="1"/>
          <p:nvPr/>
        </p:nvSpPr>
        <p:spPr>
          <a:xfrm>
            <a:off x="2126785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67"/>
          <p:cNvPicPr preferRelativeResize="0"/>
          <p:nvPr/>
        </p:nvPicPr>
        <p:blipFill rotWithShape="1">
          <a:blip r:embed="rId3">
            <a:alphaModFix/>
          </a:blip>
          <a:srcRect b="0" l="517" r="0" t="0"/>
          <a:stretch/>
        </p:blipFill>
        <p:spPr>
          <a:xfrm>
            <a:off x="47700" y="0"/>
            <a:ext cx="90963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8"/>
          <p:cNvSpPr txBox="1"/>
          <p:nvPr>
            <p:ph idx="2" type="body"/>
          </p:nvPr>
        </p:nvSpPr>
        <p:spPr>
          <a:xfrm>
            <a:off x="4572000" y="1313825"/>
            <a:ext cx="4572000" cy="256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Master Node</a:t>
            </a:r>
            <a:r>
              <a:rPr lang="en" sz="2400"/>
              <a:t> </a:t>
            </a:r>
            <a:r>
              <a:rPr lang="en" sz="2400"/>
              <a:t>Customization </a:t>
            </a:r>
            <a:endParaRPr sz="2400"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Worker Node Customization</a:t>
            </a:r>
            <a:endParaRPr sz="2400"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</a:t>
            </a:r>
            <a:endParaRPr sz="2400"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Networking, etc</a:t>
            </a:r>
            <a:endParaRPr b="1" sz="2400">
              <a:highlight>
                <a:srgbClr val="6AA84F"/>
              </a:highlight>
            </a:endParaRPr>
          </a:p>
        </p:txBody>
      </p:sp>
      <p:sp>
        <p:nvSpPr>
          <p:cNvPr id="575" name="Google Shape;575;p68"/>
          <p:cNvSpPr txBox="1"/>
          <p:nvPr/>
        </p:nvSpPr>
        <p:spPr>
          <a:xfrm>
            <a:off x="0" y="2272375"/>
            <a:ext cx="434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Customizability</a:t>
            </a:r>
            <a:endParaRPr sz="30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76" name="Google Shape;576;p68"/>
          <p:cNvPicPr preferRelativeResize="0"/>
          <p:nvPr/>
        </p:nvPicPr>
        <p:blipFill rotWithShape="1">
          <a:blip r:embed="rId3">
            <a:alphaModFix/>
          </a:blip>
          <a:srcRect b="0" l="24654" r="22810" t="0"/>
          <a:stretch/>
        </p:blipFill>
        <p:spPr>
          <a:xfrm>
            <a:off x="7957179" y="35379"/>
            <a:ext cx="1146000" cy="1231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1222150" y="1539400"/>
            <a:ext cx="2059800" cy="5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Customizability</a:t>
            </a:r>
            <a:endParaRPr/>
          </a:p>
        </p:txBody>
      </p:sp>
      <p:sp>
        <p:nvSpPr>
          <p:cNvPr id="582" name="Google Shape;582;p69"/>
          <p:cNvSpPr txBox="1"/>
          <p:nvPr>
            <p:ph idx="1" type="subTitle"/>
          </p:nvPr>
        </p:nvSpPr>
        <p:spPr>
          <a:xfrm>
            <a:off x="252075" y="2120800"/>
            <a:ext cx="3928500" cy="15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Master Node</a:t>
            </a:r>
            <a:br>
              <a:rPr lang="en" sz="4200"/>
            </a:br>
            <a:r>
              <a:rPr lang="en" sz="4200"/>
              <a:t>Customization</a:t>
            </a:r>
            <a:endParaRPr/>
          </a:p>
        </p:txBody>
      </p:sp>
      <p:sp>
        <p:nvSpPr>
          <p:cNvPr id="583" name="Google Shape;583;p69"/>
          <p:cNvSpPr txBox="1"/>
          <p:nvPr>
            <p:ph idx="2" type="body"/>
          </p:nvPr>
        </p:nvSpPr>
        <p:spPr>
          <a:xfrm>
            <a:off x="4649700" y="1294000"/>
            <a:ext cx="4494300" cy="30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</a:t>
            </a:r>
            <a:r>
              <a:rPr lang="en" sz="2200"/>
              <a:t>ersion(1.26, 1.25, 1.24, etc..), 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Networking(vpc,subnet,sg,etc),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Cluster log types</a:t>
            </a:r>
            <a:br>
              <a:rPr lang="en" sz="2200"/>
            </a:br>
            <a:r>
              <a:rPr lang="en" sz="2200"/>
              <a:t>(api, audit, authenticator, etc),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Cluster accessibility</a:t>
            </a:r>
            <a:br>
              <a:rPr lang="en" sz="2200"/>
            </a:br>
            <a:r>
              <a:rPr lang="en" sz="2200"/>
              <a:t>(private/public)...</a:t>
            </a:r>
            <a:endParaRPr sz="2200"/>
          </a:p>
        </p:txBody>
      </p:sp>
      <p:pic>
        <p:nvPicPr>
          <p:cNvPr id="584" name="Google Shape;584;p69"/>
          <p:cNvPicPr preferRelativeResize="0"/>
          <p:nvPr/>
        </p:nvPicPr>
        <p:blipFill rotWithShape="1">
          <a:blip r:embed="rId3">
            <a:alphaModFix/>
          </a:blip>
          <a:srcRect b="0" l="24654" r="22810" t="0"/>
          <a:stretch/>
        </p:blipFill>
        <p:spPr>
          <a:xfrm>
            <a:off x="7957179" y="35379"/>
            <a:ext cx="1146000" cy="1231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0" y="83750"/>
            <a:ext cx="8952050" cy="493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3" name="Google Shape;593;p70"/>
          <p:cNvSpPr txBox="1"/>
          <p:nvPr/>
        </p:nvSpPr>
        <p:spPr>
          <a:xfrm>
            <a:off x="2546300" y="3525850"/>
            <a:ext cx="21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0000"/>
                </a:solidFill>
              </a:rPr>
              <a:t>Security Group Rules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594" name="Google Shape;594;p70"/>
          <p:cNvSpPr txBox="1"/>
          <p:nvPr/>
        </p:nvSpPr>
        <p:spPr>
          <a:xfrm>
            <a:off x="7176474" y="3637975"/>
            <a:ext cx="21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0000"/>
                </a:solidFill>
              </a:rPr>
              <a:t>Security Group Rules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595" name="Google Shape;595;p70"/>
          <p:cNvSpPr txBox="1"/>
          <p:nvPr/>
        </p:nvSpPr>
        <p:spPr>
          <a:xfrm>
            <a:off x="905675" y="83750"/>
            <a:ext cx="12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0000"/>
                </a:solidFill>
              </a:rPr>
              <a:t>Prod VPC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596" name="Google Shape;596;p70"/>
          <p:cNvSpPr txBox="1"/>
          <p:nvPr/>
        </p:nvSpPr>
        <p:spPr>
          <a:xfrm>
            <a:off x="5547199" y="72989"/>
            <a:ext cx="12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0000"/>
                </a:solidFill>
              </a:rPr>
              <a:t>Dev</a:t>
            </a:r>
            <a:r>
              <a:rPr b="1" lang="en" u="sng">
                <a:solidFill>
                  <a:srgbClr val="FF0000"/>
                </a:solidFill>
              </a:rPr>
              <a:t> VPC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597" name="Google Shape;597;p70"/>
          <p:cNvSpPr txBox="1"/>
          <p:nvPr/>
        </p:nvSpPr>
        <p:spPr>
          <a:xfrm>
            <a:off x="742050" y="4258125"/>
            <a:ext cx="16182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Private Endpoint</a:t>
            </a:r>
            <a:endParaRPr b="1" u="sng"/>
          </a:p>
        </p:txBody>
      </p:sp>
      <p:sp>
        <p:nvSpPr>
          <p:cNvPr id="598" name="Google Shape;598;p70"/>
          <p:cNvSpPr txBox="1"/>
          <p:nvPr/>
        </p:nvSpPr>
        <p:spPr>
          <a:xfrm>
            <a:off x="6014258" y="4319983"/>
            <a:ext cx="1558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Public</a:t>
            </a:r>
            <a:r>
              <a:rPr b="1" lang="en" u="sng"/>
              <a:t> Endpoint</a:t>
            </a:r>
            <a:endParaRPr b="1" u="sng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1"/>
          <p:cNvSpPr/>
          <p:nvPr/>
        </p:nvSpPr>
        <p:spPr>
          <a:xfrm flipH="1">
            <a:off x="2382550" y="2648575"/>
            <a:ext cx="3934800" cy="2424900"/>
          </a:xfrm>
          <a:prstGeom prst="cloudCallout">
            <a:avLst>
              <a:gd fmla="val -51500" name="adj1"/>
              <a:gd fmla="val -60526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Yes :)</a:t>
            </a:r>
            <a:br>
              <a:rPr b="1" lang="en" sz="2300">
                <a:solidFill>
                  <a:schemeClr val="lt1"/>
                </a:solidFill>
              </a:rPr>
            </a:br>
            <a:r>
              <a:rPr b="1" lang="en" sz="2300">
                <a:solidFill>
                  <a:schemeClr val="lt1"/>
                </a:solidFill>
              </a:rPr>
              <a:t>Using EKS</a:t>
            </a:r>
            <a:br>
              <a:rPr b="1" lang="en" sz="2300">
                <a:solidFill>
                  <a:schemeClr val="lt1"/>
                </a:solidFill>
              </a:rPr>
            </a:br>
            <a:r>
              <a:rPr b="1" lang="en" sz="2300">
                <a:solidFill>
                  <a:schemeClr val="lt1"/>
                </a:solidFill>
              </a:rPr>
              <a:t>we only focus on </a:t>
            </a:r>
            <a:r>
              <a:rPr b="1" lang="en" sz="2300">
                <a:solidFill>
                  <a:schemeClr val="lt1"/>
                </a:solidFill>
              </a:rPr>
              <a:t>Worker</a:t>
            </a:r>
            <a:r>
              <a:rPr b="1" lang="en" sz="2300">
                <a:solidFill>
                  <a:schemeClr val="lt1"/>
                </a:solidFill>
              </a:rPr>
              <a:t> Node Customization</a:t>
            </a:r>
            <a:endParaRPr b="1"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1"/>
          <p:cNvSpPr/>
          <p:nvPr/>
        </p:nvSpPr>
        <p:spPr>
          <a:xfrm>
            <a:off x="2179875" y="212275"/>
            <a:ext cx="4264200" cy="2105100"/>
          </a:xfrm>
          <a:prstGeom prst="cloudCallout">
            <a:avLst>
              <a:gd fmla="val -36630" name="adj1"/>
              <a:gd fmla="val 67196" name="adj2"/>
            </a:avLst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There is</a:t>
            </a:r>
            <a:r>
              <a:rPr lang="en" sz="2300">
                <a:solidFill>
                  <a:schemeClr val="dk1"/>
                </a:solidFill>
              </a:rPr>
              <a:t> limitation to customize Master in EKS, right?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71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6" name="Google Shape;606;p71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7" name="Google Shape;607;p71"/>
          <p:cNvSpPr txBox="1"/>
          <p:nvPr/>
        </p:nvSpPr>
        <p:spPr>
          <a:xfrm>
            <a:off x="7979350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608" name="Google Shape;608;p71"/>
          <p:cNvSpPr txBox="1"/>
          <p:nvPr/>
        </p:nvSpPr>
        <p:spPr>
          <a:xfrm>
            <a:off x="2168309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1581150" y="2419350"/>
            <a:ext cx="6694800" cy="11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1</a:t>
            </a:r>
            <a:br>
              <a:rPr lang="en"/>
            </a:br>
            <a:r>
              <a:rPr lang="en" sz="2800">
                <a:solidFill>
                  <a:schemeClr val="lt2"/>
                </a:solidFill>
              </a:rPr>
              <a:t>Completed</a:t>
            </a:r>
            <a:endParaRPr/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1582500" y="3603050"/>
            <a:ext cx="70308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You have successfully deployed and connected to EKS Cluster</a:t>
            </a:r>
            <a:endParaRPr sz="25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27853" l="0" r="0" t="32282"/>
          <a:stretch/>
        </p:blipFill>
        <p:spPr>
          <a:xfrm>
            <a:off x="2397600" y="394575"/>
            <a:ext cx="4762500" cy="18986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2"/>
          <p:cNvSpPr txBox="1"/>
          <p:nvPr>
            <p:ph type="title"/>
          </p:nvPr>
        </p:nvSpPr>
        <p:spPr>
          <a:xfrm>
            <a:off x="1222150" y="1387000"/>
            <a:ext cx="2059800" cy="5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Customizability</a:t>
            </a:r>
            <a:endParaRPr/>
          </a:p>
        </p:txBody>
      </p:sp>
      <p:sp>
        <p:nvSpPr>
          <p:cNvPr id="614" name="Google Shape;614;p72"/>
          <p:cNvSpPr txBox="1"/>
          <p:nvPr>
            <p:ph idx="1" type="subTitle"/>
          </p:nvPr>
        </p:nvSpPr>
        <p:spPr>
          <a:xfrm>
            <a:off x="252075" y="1968400"/>
            <a:ext cx="3928500" cy="15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Worker Node Customization</a:t>
            </a:r>
            <a:endParaRPr sz="4200"/>
          </a:p>
        </p:txBody>
      </p:sp>
      <p:pic>
        <p:nvPicPr>
          <p:cNvPr id="615" name="Google Shape;615;p72"/>
          <p:cNvPicPr preferRelativeResize="0"/>
          <p:nvPr/>
        </p:nvPicPr>
        <p:blipFill rotWithShape="1">
          <a:blip r:embed="rId3">
            <a:alphaModFix/>
          </a:blip>
          <a:srcRect b="0" l="24654" r="22810" t="0"/>
          <a:stretch/>
        </p:blipFill>
        <p:spPr>
          <a:xfrm>
            <a:off x="7957179" y="35379"/>
            <a:ext cx="1146000" cy="1231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6" name="Google Shape;616;p72"/>
          <p:cNvSpPr txBox="1"/>
          <p:nvPr>
            <p:ph idx="2" type="body"/>
          </p:nvPr>
        </p:nvSpPr>
        <p:spPr>
          <a:xfrm>
            <a:off x="4785675" y="1358800"/>
            <a:ext cx="3823200" cy="20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Self managed nodes</a:t>
            </a:r>
            <a:endParaRPr sz="2400"/>
          </a:p>
          <a:p>
            <a:pPr indent="-381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Managed node groups</a:t>
            </a:r>
            <a:endParaRPr sz="2400"/>
          </a:p>
          <a:p>
            <a:pPr indent="-381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AWS Fargate </a:t>
            </a:r>
            <a:endParaRPr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3"/>
          <p:cNvSpPr txBox="1"/>
          <p:nvPr>
            <p:ph type="title"/>
          </p:nvPr>
        </p:nvSpPr>
        <p:spPr>
          <a:xfrm>
            <a:off x="1222150" y="1158400"/>
            <a:ext cx="2059800" cy="5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Customizability</a:t>
            </a:r>
            <a:endParaRPr/>
          </a:p>
        </p:txBody>
      </p:sp>
      <p:sp>
        <p:nvSpPr>
          <p:cNvPr id="622" name="Google Shape;622;p73"/>
          <p:cNvSpPr txBox="1"/>
          <p:nvPr>
            <p:ph idx="1" type="subTitle"/>
          </p:nvPr>
        </p:nvSpPr>
        <p:spPr>
          <a:xfrm>
            <a:off x="252075" y="1739800"/>
            <a:ext cx="39285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Worker Node Customization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623" name="Google Shape;623;p73"/>
          <p:cNvPicPr preferRelativeResize="0"/>
          <p:nvPr/>
        </p:nvPicPr>
        <p:blipFill rotWithShape="1">
          <a:blip r:embed="rId3">
            <a:alphaModFix/>
          </a:blip>
          <a:srcRect b="0" l="24654" r="22810" t="0"/>
          <a:stretch/>
        </p:blipFill>
        <p:spPr>
          <a:xfrm>
            <a:off x="7957179" y="35379"/>
            <a:ext cx="1146000" cy="1231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4" name="Google Shape;624;p73"/>
          <p:cNvSpPr txBox="1"/>
          <p:nvPr/>
        </p:nvSpPr>
        <p:spPr>
          <a:xfrm>
            <a:off x="0" y="2405200"/>
            <a:ext cx="4572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</a:rPr>
              <a:t>Self managed nodes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5" name="Google Shape;625;p73"/>
          <p:cNvSpPr txBox="1"/>
          <p:nvPr/>
        </p:nvSpPr>
        <p:spPr>
          <a:xfrm>
            <a:off x="4572000" y="1012300"/>
            <a:ext cx="4521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Steps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Create an EC2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Manually configure the instances to join the EKS cluster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Responsible for maintenance and upgrades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74"/>
          <p:cNvPicPr preferRelativeResize="0"/>
          <p:nvPr/>
        </p:nvPicPr>
        <p:blipFill rotWithShape="1">
          <a:blip r:embed="rId3">
            <a:alphaModFix/>
          </a:blip>
          <a:srcRect b="0" l="24654" r="22810" t="0"/>
          <a:stretch/>
        </p:blipFill>
        <p:spPr>
          <a:xfrm>
            <a:off x="7957179" y="35379"/>
            <a:ext cx="1146000" cy="1231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1" name="Google Shape;631;p74"/>
          <p:cNvSpPr txBox="1"/>
          <p:nvPr>
            <p:ph idx="4294967295" type="body"/>
          </p:nvPr>
        </p:nvSpPr>
        <p:spPr>
          <a:xfrm>
            <a:off x="1191725" y="1045650"/>
            <a:ext cx="66552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apiVersion: v1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kind: ConfigMap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name: aws-auth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namespace: kube-system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mapRoles: |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- rolearn: &lt;YOUR_NODE_INSTANCE_ROLE_ARN&gt;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username: system:node:{{EC2PrivateDNSName}}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groups: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  - system:bootstrappers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  - system:nodes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kubectl apply -f self-managed.yaml</a:t>
            </a:r>
            <a:endParaRPr b="1" sz="15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2" name="Google Shape;632;p74"/>
          <p:cNvSpPr txBox="1"/>
          <p:nvPr/>
        </p:nvSpPr>
        <p:spPr>
          <a:xfrm>
            <a:off x="228600" y="228600"/>
            <a:ext cx="784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Manually configure the instances to join the EKS cluster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"/>
          <p:cNvSpPr txBox="1"/>
          <p:nvPr>
            <p:ph type="title"/>
          </p:nvPr>
        </p:nvSpPr>
        <p:spPr>
          <a:xfrm>
            <a:off x="1222150" y="1158400"/>
            <a:ext cx="2059800" cy="5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Customizability</a:t>
            </a:r>
            <a:endParaRPr/>
          </a:p>
        </p:txBody>
      </p:sp>
      <p:sp>
        <p:nvSpPr>
          <p:cNvPr id="638" name="Google Shape;638;p75"/>
          <p:cNvSpPr txBox="1"/>
          <p:nvPr>
            <p:ph idx="1" type="subTitle"/>
          </p:nvPr>
        </p:nvSpPr>
        <p:spPr>
          <a:xfrm>
            <a:off x="252075" y="1739800"/>
            <a:ext cx="39285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Worker Node Customization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639" name="Google Shape;639;p75"/>
          <p:cNvPicPr preferRelativeResize="0"/>
          <p:nvPr/>
        </p:nvPicPr>
        <p:blipFill rotWithShape="1">
          <a:blip r:embed="rId3">
            <a:alphaModFix/>
          </a:blip>
          <a:srcRect b="0" l="24654" r="22810" t="0"/>
          <a:stretch/>
        </p:blipFill>
        <p:spPr>
          <a:xfrm>
            <a:off x="7957179" y="35379"/>
            <a:ext cx="1146000" cy="1231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0" name="Google Shape;640;p75"/>
          <p:cNvSpPr txBox="1"/>
          <p:nvPr/>
        </p:nvSpPr>
        <p:spPr>
          <a:xfrm>
            <a:off x="0" y="2405200"/>
            <a:ext cx="4572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</a:rPr>
              <a:t>Managed Node Groups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41" name="Google Shape;641;p75"/>
          <p:cNvSpPr txBox="1"/>
          <p:nvPr>
            <p:ph idx="4294967295" type="body"/>
          </p:nvPr>
        </p:nvSpPr>
        <p:spPr>
          <a:xfrm>
            <a:off x="4680000" y="450250"/>
            <a:ext cx="3999900" cy="30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eksctl</a:t>
            </a: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create nodegroup \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--cluster my-cluster \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--region region-code \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--name my-mng \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--node-ami-family ami-family \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--node-type m5.large \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--nodes 3 \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--nodes-min 2 \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--nodes-max 4 \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--ssh-access \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00">
                <a:solidFill>
                  <a:schemeClr val="dk1"/>
                </a:solidFill>
                <a:highlight>
                  <a:srgbClr val="008000"/>
                </a:highlight>
                <a:latin typeface="Roboto Mono"/>
                <a:ea typeface="Roboto Mono"/>
                <a:cs typeface="Roboto Mono"/>
                <a:sym typeface="Roboto Mono"/>
              </a:rPr>
              <a:t>--managed=true \</a:t>
            </a:r>
            <a:endParaRPr sz="1300">
              <a:solidFill>
                <a:schemeClr val="dk1"/>
              </a:solidFill>
              <a:highlight>
                <a:srgbClr val="008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--ssh-public-key my-key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2" name="Google Shape;64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025" y="3829850"/>
            <a:ext cx="4108925" cy="114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p75"/>
          <p:cNvCxnSpPr/>
          <p:nvPr/>
        </p:nvCxnSpPr>
        <p:spPr>
          <a:xfrm>
            <a:off x="4566700" y="3603850"/>
            <a:ext cx="4553100" cy="1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 txBox="1"/>
          <p:nvPr>
            <p:ph type="title"/>
          </p:nvPr>
        </p:nvSpPr>
        <p:spPr>
          <a:xfrm>
            <a:off x="1222150" y="1310800"/>
            <a:ext cx="2059800" cy="5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Customizability</a:t>
            </a:r>
            <a:endParaRPr/>
          </a:p>
        </p:txBody>
      </p:sp>
      <p:sp>
        <p:nvSpPr>
          <p:cNvPr id="649" name="Google Shape;649;p76"/>
          <p:cNvSpPr txBox="1"/>
          <p:nvPr>
            <p:ph idx="1" type="subTitle"/>
          </p:nvPr>
        </p:nvSpPr>
        <p:spPr>
          <a:xfrm>
            <a:off x="252075" y="1892200"/>
            <a:ext cx="39285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Worker Node Customization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650" name="Google Shape;650;p76"/>
          <p:cNvPicPr preferRelativeResize="0"/>
          <p:nvPr/>
        </p:nvPicPr>
        <p:blipFill rotWithShape="1">
          <a:blip r:embed="rId3">
            <a:alphaModFix/>
          </a:blip>
          <a:srcRect b="0" l="24654" r="22810" t="0"/>
          <a:stretch/>
        </p:blipFill>
        <p:spPr>
          <a:xfrm>
            <a:off x="7957179" y="35379"/>
            <a:ext cx="1146000" cy="1231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1" name="Google Shape;651;p76"/>
          <p:cNvSpPr txBox="1"/>
          <p:nvPr/>
        </p:nvSpPr>
        <p:spPr>
          <a:xfrm>
            <a:off x="0" y="2557600"/>
            <a:ext cx="4572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</a:rPr>
              <a:t>Managed Node Groups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52" name="Google Shape;652;p76"/>
          <p:cNvSpPr txBox="1"/>
          <p:nvPr/>
        </p:nvSpPr>
        <p:spPr>
          <a:xfrm>
            <a:off x="4572000" y="1133925"/>
            <a:ext cx="4572000" cy="3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EKS manages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Upgrades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Maintenance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Automatically </a:t>
            </a:r>
            <a:r>
              <a:rPr lang="en" sz="2400">
                <a:solidFill>
                  <a:schemeClr val="dk1"/>
                </a:solidFill>
              </a:rPr>
              <a:t>r</a:t>
            </a:r>
            <a:r>
              <a:rPr lang="en" sz="2400">
                <a:solidFill>
                  <a:schemeClr val="dk1"/>
                </a:solidFill>
              </a:rPr>
              <a:t>egisters</a:t>
            </a:r>
            <a:r>
              <a:rPr lang="en" sz="2400">
                <a:solidFill>
                  <a:schemeClr val="dk1"/>
                </a:solidFill>
              </a:rPr>
              <a:t> and d</a:t>
            </a:r>
            <a:r>
              <a:rPr lang="en" sz="2400">
                <a:solidFill>
                  <a:schemeClr val="dk1"/>
                </a:solidFill>
              </a:rPr>
              <a:t>eregisters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Focus more on your application workloads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7"/>
          <p:cNvSpPr/>
          <p:nvPr/>
        </p:nvSpPr>
        <p:spPr>
          <a:xfrm>
            <a:off x="2179875" y="59875"/>
            <a:ext cx="4264200" cy="2105100"/>
          </a:xfrm>
          <a:prstGeom prst="cloudCallout">
            <a:avLst>
              <a:gd fmla="val -38228" name="adj1"/>
              <a:gd fmla="val 60640" name="adj2"/>
            </a:avLst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I will prefer managed node </a:t>
            </a:r>
            <a:r>
              <a:rPr lang="en" sz="2300">
                <a:solidFill>
                  <a:schemeClr val="dk1"/>
                </a:solidFill>
              </a:rPr>
              <a:t>groups</a:t>
            </a:r>
            <a:r>
              <a:rPr lang="en" sz="2300">
                <a:solidFill>
                  <a:schemeClr val="dk1"/>
                </a:solidFill>
              </a:rPr>
              <a:t> to self managed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77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9" name="Google Shape;659;p77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0" name="Google Shape;660;p77"/>
          <p:cNvSpPr/>
          <p:nvPr/>
        </p:nvSpPr>
        <p:spPr>
          <a:xfrm flipH="1">
            <a:off x="2509150" y="2241325"/>
            <a:ext cx="4044300" cy="2452200"/>
          </a:xfrm>
          <a:prstGeom prst="cloudCallout">
            <a:avLst>
              <a:gd fmla="val -41023" name="adj1"/>
              <a:gd fmla="val 58349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If you </a:t>
            </a:r>
            <a:r>
              <a:rPr b="1" lang="en" sz="2300">
                <a:solidFill>
                  <a:schemeClr val="lt1"/>
                </a:solidFill>
              </a:rPr>
              <a:t>require fine-grained control over your worker nodes, use self managed</a:t>
            </a:r>
            <a:endParaRPr b="1"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7"/>
          <p:cNvSpPr txBox="1"/>
          <p:nvPr/>
        </p:nvSpPr>
        <p:spPr>
          <a:xfrm>
            <a:off x="7979350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662" name="Google Shape;662;p77"/>
          <p:cNvSpPr txBox="1"/>
          <p:nvPr/>
        </p:nvSpPr>
        <p:spPr>
          <a:xfrm>
            <a:off x="2168309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/>
          <p:nvPr/>
        </p:nvSpPr>
        <p:spPr>
          <a:xfrm flipH="1">
            <a:off x="2179875" y="84025"/>
            <a:ext cx="4986900" cy="2081100"/>
          </a:xfrm>
          <a:prstGeom prst="cloudCallout">
            <a:avLst>
              <a:gd fmla="val -32697" name="adj1"/>
              <a:gd fmla="val 82034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You can also use</a:t>
            </a:r>
            <a:br>
              <a:rPr lang="en" sz="2300">
                <a:solidFill>
                  <a:schemeClr val="lt1"/>
                </a:solidFill>
              </a:rPr>
            </a:br>
            <a:r>
              <a:rPr b="1" lang="en" sz="2300">
                <a:solidFill>
                  <a:schemeClr val="lt1"/>
                </a:solidFill>
              </a:rPr>
              <a:t>multiple node groups</a:t>
            </a:r>
            <a:br>
              <a:rPr lang="en" sz="2300">
                <a:solidFill>
                  <a:schemeClr val="lt1"/>
                </a:solidFill>
              </a:rPr>
            </a:br>
            <a:r>
              <a:rPr lang="en" sz="2300">
                <a:solidFill>
                  <a:schemeClr val="lt1"/>
                </a:solidFill>
              </a:rPr>
              <a:t>based on your requirements :)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68" name="Google Shape;668;p78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9" name="Google Shape;669;p78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0" name="Google Shape;670;p78"/>
          <p:cNvSpPr/>
          <p:nvPr/>
        </p:nvSpPr>
        <p:spPr>
          <a:xfrm flipH="1">
            <a:off x="2509150" y="2393725"/>
            <a:ext cx="4044300" cy="2452200"/>
          </a:xfrm>
          <a:prstGeom prst="cloudCallout">
            <a:avLst>
              <a:gd fmla="val 60327" name="adj1"/>
              <a:gd fmla="val 54912" name="adj2"/>
            </a:avLst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Multiple-Node Groups</a:t>
            </a:r>
            <a:br>
              <a:rPr b="1" lang="en" sz="2300">
                <a:solidFill>
                  <a:schemeClr val="lt1"/>
                </a:solidFill>
              </a:rPr>
            </a:br>
            <a:r>
              <a:rPr b="1" lang="en" sz="2300">
                <a:solidFill>
                  <a:schemeClr val="lt1"/>
                </a:solidFill>
              </a:rPr>
              <a:t>?????? </a:t>
            </a:r>
            <a:endParaRPr b="1"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8"/>
          <p:cNvSpPr txBox="1"/>
          <p:nvPr/>
        </p:nvSpPr>
        <p:spPr>
          <a:xfrm>
            <a:off x="7979350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672" name="Google Shape;672;p78"/>
          <p:cNvSpPr txBox="1"/>
          <p:nvPr/>
        </p:nvSpPr>
        <p:spPr>
          <a:xfrm>
            <a:off x="2168309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9"/>
          <p:cNvSpPr txBox="1"/>
          <p:nvPr/>
        </p:nvSpPr>
        <p:spPr>
          <a:xfrm>
            <a:off x="-76925" y="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Multi-Node</a:t>
            </a:r>
            <a:r>
              <a:rPr lang="en" sz="3000">
                <a:solidFill>
                  <a:schemeClr val="lt2"/>
                </a:solidFill>
              </a:rPr>
              <a:t>Group 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678" name="Google Shape;67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75" y="662700"/>
            <a:ext cx="7480836" cy="44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0"/>
          <p:cNvSpPr/>
          <p:nvPr/>
        </p:nvSpPr>
        <p:spPr>
          <a:xfrm flipH="1">
            <a:off x="2549850" y="304525"/>
            <a:ext cx="4044300" cy="2452200"/>
          </a:xfrm>
          <a:prstGeom prst="cloudCallout">
            <a:avLst>
              <a:gd fmla="val 45672" name="adj1"/>
              <a:gd fmla="val 55746" name="adj2"/>
            </a:avLst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Have you created different</a:t>
            </a:r>
            <a:br>
              <a:rPr b="1" lang="en" sz="2300">
                <a:solidFill>
                  <a:schemeClr val="lt1"/>
                </a:solidFill>
              </a:rPr>
            </a:br>
            <a:r>
              <a:rPr b="1" lang="en" sz="2300">
                <a:solidFill>
                  <a:schemeClr val="lt1"/>
                </a:solidFill>
              </a:rPr>
              <a:t>launch templates </a:t>
            </a:r>
            <a:r>
              <a:rPr lang="en" sz="2300">
                <a:solidFill>
                  <a:schemeClr val="lt1"/>
                </a:solidFill>
              </a:rPr>
              <a:t>for different nodeGroups</a:t>
            </a:r>
            <a:r>
              <a:rPr lang="en" sz="2300">
                <a:solidFill>
                  <a:schemeClr val="lt1"/>
                </a:solidFill>
              </a:rPr>
              <a:t> ?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80"/>
          <p:cNvSpPr/>
          <p:nvPr/>
        </p:nvSpPr>
        <p:spPr>
          <a:xfrm flipH="1">
            <a:off x="2549975" y="3070850"/>
            <a:ext cx="3499200" cy="1842300"/>
          </a:xfrm>
          <a:prstGeom prst="cloudCallout">
            <a:avLst>
              <a:gd fmla="val -67972" name="adj1"/>
              <a:gd fmla="val -34474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Yes/No my friend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85" name="Google Shape;685;p80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6" name="Google Shape;686;p80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7" name="Google Shape;687;p80"/>
          <p:cNvPicPr preferRelativeResize="0"/>
          <p:nvPr/>
        </p:nvPicPr>
        <p:blipFill rotWithShape="1">
          <a:blip r:embed="rId5">
            <a:alphaModFix/>
          </a:blip>
          <a:srcRect b="8752" l="5432" r="8054" t="7086"/>
          <a:stretch/>
        </p:blipFill>
        <p:spPr>
          <a:xfrm>
            <a:off x="7148575" y="1166006"/>
            <a:ext cx="634200" cy="61696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0"/>
          <p:cNvSpPr txBox="1"/>
          <p:nvPr/>
        </p:nvSpPr>
        <p:spPr>
          <a:xfrm>
            <a:off x="7979350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689" name="Google Shape;689;p80"/>
          <p:cNvSpPr txBox="1"/>
          <p:nvPr/>
        </p:nvSpPr>
        <p:spPr>
          <a:xfrm>
            <a:off x="2168309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1"/>
          <p:cNvSpPr/>
          <p:nvPr/>
        </p:nvSpPr>
        <p:spPr>
          <a:xfrm flipH="1">
            <a:off x="2332175" y="1727250"/>
            <a:ext cx="4240500" cy="2269800"/>
          </a:xfrm>
          <a:prstGeom prst="cloudCallout">
            <a:avLst>
              <a:gd fmla="val -39507" name="adj1"/>
              <a:gd fmla="val 71332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launch template</a:t>
            </a:r>
            <a:br>
              <a:rPr lang="en" sz="2100">
                <a:solidFill>
                  <a:schemeClr val="lt1"/>
                </a:solidFill>
              </a:rPr>
            </a:br>
            <a:r>
              <a:rPr b="1" lang="en" sz="2000">
                <a:solidFill>
                  <a:schemeClr val="lt1"/>
                </a:solidFill>
              </a:rPr>
              <a:t>e</a:t>
            </a:r>
            <a:r>
              <a:rPr b="1" lang="en" sz="2000">
                <a:solidFill>
                  <a:schemeClr val="lt1"/>
                </a:solidFill>
              </a:rPr>
              <a:t>ksctl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Self-managed nodeGroups.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695" name="Google Shape;695;p81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6" name="Google Shape;696;p81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7" name="Google Shape;697;p81"/>
          <p:cNvSpPr/>
          <p:nvPr/>
        </p:nvSpPr>
        <p:spPr>
          <a:xfrm flipH="1">
            <a:off x="2756550" y="443775"/>
            <a:ext cx="3505800" cy="1109700"/>
          </a:xfrm>
          <a:prstGeom prst="cloudCallout">
            <a:avLst>
              <a:gd fmla="val -39507" name="adj1"/>
              <a:gd fmla="val 71332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Different ways to create NodeGroups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98" name="Google Shape;698;p81"/>
          <p:cNvSpPr txBox="1"/>
          <p:nvPr/>
        </p:nvSpPr>
        <p:spPr>
          <a:xfrm>
            <a:off x="7979350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699" name="Google Shape;699;p81"/>
          <p:cNvSpPr txBox="1"/>
          <p:nvPr/>
        </p:nvSpPr>
        <p:spPr>
          <a:xfrm>
            <a:off x="2168309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9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2871100" y="2378525"/>
            <a:ext cx="3374568" cy="2217996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veat"/>
                <a:ea typeface="Caveat"/>
                <a:cs typeface="Caveat"/>
                <a:sym typeface="Caveat"/>
              </a:rPr>
              <a:t>Lets take a break !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4">
            <a:alphaModFix/>
          </a:blip>
          <a:srcRect b="6498" l="20186" r="17298" t="4731"/>
          <a:stretch/>
        </p:blipFill>
        <p:spPr>
          <a:xfrm flipH="1">
            <a:off x="302050" y="505300"/>
            <a:ext cx="2177558" cy="4328849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9"/>
          <p:cNvSpPr/>
          <p:nvPr/>
        </p:nvSpPr>
        <p:spPr>
          <a:xfrm flipH="1">
            <a:off x="2729990" y="309350"/>
            <a:ext cx="3374568" cy="2217996"/>
          </a:xfrm>
          <a:prstGeom prst="irregularSeal1">
            <a:avLst/>
          </a:prstGeom>
          <a:solidFill>
            <a:srgbClr val="FFF2C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veat"/>
                <a:ea typeface="Caveat"/>
                <a:cs typeface="Caveat"/>
                <a:sym typeface="Caveat"/>
              </a:rPr>
              <a:t>Instead</a:t>
            </a:r>
            <a:r>
              <a:rPr b="1" lang="en" sz="2000">
                <a:latin typeface="Caveat"/>
                <a:ea typeface="Caveat"/>
                <a:cs typeface="Caveat"/>
                <a:sym typeface="Caveat"/>
              </a:rPr>
              <a:t> Let’s go to meet a friend ;)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82"/>
          <p:cNvPicPr preferRelativeResize="0"/>
          <p:nvPr/>
        </p:nvPicPr>
        <p:blipFill rotWithShape="1">
          <a:blip r:embed="rId3">
            <a:alphaModFix/>
          </a:blip>
          <a:srcRect b="0" l="24654" r="22810" t="0"/>
          <a:stretch/>
        </p:blipFill>
        <p:spPr>
          <a:xfrm>
            <a:off x="7957179" y="35379"/>
            <a:ext cx="1146000" cy="1231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5" name="Google Shape;705;p82"/>
          <p:cNvSpPr txBox="1"/>
          <p:nvPr>
            <p:ph idx="4294967295" type="body"/>
          </p:nvPr>
        </p:nvSpPr>
        <p:spPr>
          <a:xfrm>
            <a:off x="114300" y="588450"/>
            <a:ext cx="8760300" cy="4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resource "aws_launch_template" "eks_node_group_launch_template" {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 name_prefix = "${var.name}-eks-${var.stage}-node"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monitoring {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enabled = true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ebs_optimized = true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key_name      = aws_key_pair.eks_key_pair.key_name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block_device_mappings {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device_name = "/dev/xvda"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ebs {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encrypted             = true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kms_key_id            = aws_kms_key.eks_kms_key.arn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volume_size           = 50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volume_type           = "gp3"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iops                  = 3500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throughput            = 350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delete_on_termination = true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6" name="Google Shape;706;p82"/>
          <p:cNvSpPr txBox="1"/>
          <p:nvPr/>
        </p:nvSpPr>
        <p:spPr>
          <a:xfrm>
            <a:off x="152400" y="76200"/>
            <a:ext cx="523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Sample of Launch template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3"/>
          <p:cNvSpPr/>
          <p:nvPr/>
        </p:nvSpPr>
        <p:spPr>
          <a:xfrm flipH="1">
            <a:off x="2549775" y="57575"/>
            <a:ext cx="4467900" cy="2699100"/>
          </a:xfrm>
          <a:prstGeom prst="cloudCallout">
            <a:avLst>
              <a:gd fmla="val 45672" name="adj1"/>
              <a:gd fmla="val 55746" name="adj2"/>
            </a:avLst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With Min, Max values,</a:t>
            </a:r>
            <a:br>
              <a:rPr lang="en" sz="2300">
                <a:solidFill>
                  <a:schemeClr val="lt1"/>
                </a:solidFill>
              </a:rPr>
            </a:br>
            <a:r>
              <a:rPr b="1" lang="en" sz="2300">
                <a:solidFill>
                  <a:schemeClr val="lt1"/>
                </a:solidFill>
              </a:rPr>
              <a:t>EKS automatically scale up/down</a:t>
            </a:r>
            <a:r>
              <a:rPr lang="en" sz="2300">
                <a:solidFill>
                  <a:schemeClr val="lt1"/>
                </a:solidFill>
              </a:rPr>
              <a:t> the number of nodes?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83"/>
          <p:cNvSpPr/>
          <p:nvPr/>
        </p:nvSpPr>
        <p:spPr>
          <a:xfrm flipH="1">
            <a:off x="2731725" y="3070850"/>
            <a:ext cx="3071700" cy="1750500"/>
          </a:xfrm>
          <a:prstGeom prst="cloudCallout">
            <a:avLst>
              <a:gd fmla="val -67972" name="adj1"/>
              <a:gd fmla="val -34474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No</a:t>
            </a:r>
            <a:r>
              <a:rPr b="1" lang="en" sz="2300">
                <a:solidFill>
                  <a:schemeClr val="lt1"/>
                </a:solidFill>
              </a:rPr>
              <a:t> !!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13" name="Google Shape;713;p83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4" name="Google Shape;714;p83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5" name="Google Shape;715;p83"/>
          <p:cNvSpPr txBox="1"/>
          <p:nvPr/>
        </p:nvSpPr>
        <p:spPr>
          <a:xfrm>
            <a:off x="7979350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716" name="Google Shape;716;p83"/>
          <p:cNvSpPr txBox="1"/>
          <p:nvPr/>
        </p:nvSpPr>
        <p:spPr>
          <a:xfrm>
            <a:off x="2168309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717" name="Google Shape;71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281" y="103231"/>
            <a:ext cx="9003500" cy="490098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8" name="Google Shape;718;p83"/>
          <p:cNvSpPr txBox="1"/>
          <p:nvPr/>
        </p:nvSpPr>
        <p:spPr>
          <a:xfrm>
            <a:off x="3749625" y="2495550"/>
            <a:ext cx="2068200" cy="569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</a:rPr>
              <a:t>????????</a:t>
            </a:r>
            <a:endParaRPr b="1" sz="2500">
              <a:solidFill>
                <a:srgbClr val="FF0000"/>
              </a:solidFill>
            </a:endParaRPr>
          </a:p>
        </p:txBody>
      </p:sp>
      <p:sp>
        <p:nvSpPr>
          <p:cNvPr id="719" name="Google Shape;719;p83"/>
          <p:cNvSpPr txBox="1"/>
          <p:nvPr/>
        </p:nvSpPr>
        <p:spPr>
          <a:xfrm>
            <a:off x="3673425" y="2027350"/>
            <a:ext cx="22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Min: 1, desired: 1, max: 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0" name="Google Shape;720;p83"/>
          <p:cNvSpPr txBox="1"/>
          <p:nvPr/>
        </p:nvSpPr>
        <p:spPr>
          <a:xfrm>
            <a:off x="2982525" y="360800"/>
            <a:ext cx="1851300" cy="7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EKS</a:t>
            </a:r>
            <a:endParaRPr b="1" sz="3500"/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4"/>
          <p:cNvSpPr/>
          <p:nvPr/>
        </p:nvSpPr>
        <p:spPr>
          <a:xfrm flipH="1">
            <a:off x="2102800" y="364675"/>
            <a:ext cx="4451700" cy="2578200"/>
          </a:xfrm>
          <a:prstGeom prst="cloudCallout">
            <a:avLst>
              <a:gd fmla="val -40707" name="adj1"/>
              <a:gd fmla="val 65505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We Use </a:t>
            </a:r>
            <a:r>
              <a:rPr b="1" lang="en" sz="2300">
                <a:solidFill>
                  <a:schemeClr val="lt1"/>
                </a:solidFill>
              </a:rPr>
              <a:t>Separate</a:t>
            </a:r>
            <a:r>
              <a:rPr b="1" lang="en" sz="2300">
                <a:solidFill>
                  <a:schemeClr val="lt1"/>
                </a:solidFill>
              </a:rPr>
              <a:t> components:</a:t>
            </a:r>
            <a:br>
              <a:rPr b="1" lang="en" sz="2300">
                <a:solidFill>
                  <a:schemeClr val="lt1"/>
                </a:solidFill>
              </a:rPr>
            </a:br>
            <a:r>
              <a:rPr b="1" lang="en" sz="2300">
                <a:solidFill>
                  <a:schemeClr val="lt1"/>
                </a:solidFill>
              </a:rPr>
              <a:t>clusterAuto-scaler,</a:t>
            </a:r>
            <a:br>
              <a:rPr b="1" lang="en" sz="2300">
                <a:solidFill>
                  <a:schemeClr val="lt1"/>
                </a:solidFill>
              </a:rPr>
            </a:br>
            <a:r>
              <a:rPr b="1" lang="en" sz="2300">
                <a:solidFill>
                  <a:schemeClr val="lt1"/>
                </a:solidFill>
              </a:rPr>
              <a:t>Vertical Node Scaling, etc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26" name="Google Shape;726;p84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7" name="Google Shape;727;p84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8" name="Google Shape;728;p84"/>
          <p:cNvSpPr txBox="1"/>
          <p:nvPr/>
        </p:nvSpPr>
        <p:spPr>
          <a:xfrm>
            <a:off x="7979350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729" name="Google Shape;729;p84"/>
          <p:cNvSpPr txBox="1"/>
          <p:nvPr/>
        </p:nvSpPr>
        <p:spPr>
          <a:xfrm>
            <a:off x="2168309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5"/>
          <p:cNvSpPr txBox="1"/>
          <p:nvPr/>
        </p:nvSpPr>
        <p:spPr>
          <a:xfrm>
            <a:off x="99675" y="-39175"/>
            <a:ext cx="237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Node Scalability</a:t>
            </a:r>
            <a:endParaRPr b="1" sz="2000">
              <a:solidFill>
                <a:schemeClr val="accent2"/>
              </a:solidFill>
            </a:endParaRPr>
          </a:p>
        </p:txBody>
      </p:sp>
      <p:sp>
        <p:nvSpPr>
          <p:cNvPr id="735" name="Google Shape;735;p85"/>
          <p:cNvSpPr txBox="1"/>
          <p:nvPr/>
        </p:nvSpPr>
        <p:spPr>
          <a:xfrm>
            <a:off x="570575" y="353900"/>
            <a:ext cx="465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200">
                <a:solidFill>
                  <a:schemeClr val="lt2"/>
                </a:solidFill>
              </a:rPr>
              <a:t>Cluster Autoscaler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36" name="Google Shape;73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1" y="1137244"/>
            <a:ext cx="9003500" cy="39431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7" name="Google Shape;737;p85"/>
          <p:cNvPicPr preferRelativeResize="0"/>
          <p:nvPr/>
        </p:nvPicPr>
        <p:blipFill rotWithShape="1">
          <a:blip r:embed="rId4">
            <a:alphaModFix/>
          </a:blip>
          <a:srcRect b="0" l="24654" r="22810" t="0"/>
          <a:stretch/>
        </p:blipFill>
        <p:spPr>
          <a:xfrm>
            <a:off x="7957179" y="35379"/>
            <a:ext cx="1146000" cy="1231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8" name="Google Shape;738;p85"/>
          <p:cNvPicPr preferRelativeResize="0"/>
          <p:nvPr/>
        </p:nvPicPr>
        <p:blipFill rotWithShape="1">
          <a:blip r:embed="rId5">
            <a:alphaModFix/>
          </a:blip>
          <a:srcRect b="19949" l="11566" r="59016" t="61623"/>
          <a:stretch/>
        </p:blipFill>
        <p:spPr>
          <a:xfrm>
            <a:off x="6394150" y="3853601"/>
            <a:ext cx="1146000" cy="9477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6"/>
          <p:cNvSpPr/>
          <p:nvPr/>
        </p:nvSpPr>
        <p:spPr>
          <a:xfrm flipH="1">
            <a:off x="2549775" y="57575"/>
            <a:ext cx="4467900" cy="2699100"/>
          </a:xfrm>
          <a:prstGeom prst="cloudCallout">
            <a:avLst>
              <a:gd fmla="val 45672" name="adj1"/>
              <a:gd fmla="val 55746" name="adj2"/>
            </a:avLst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What about pods?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Can we scale up/down the pods too as Node?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6"/>
          <p:cNvSpPr/>
          <p:nvPr/>
        </p:nvSpPr>
        <p:spPr>
          <a:xfrm flipH="1">
            <a:off x="2731825" y="2756675"/>
            <a:ext cx="3520500" cy="2386800"/>
          </a:xfrm>
          <a:prstGeom prst="cloudCallout">
            <a:avLst>
              <a:gd fmla="val -61798" name="adj1"/>
              <a:gd fmla="val 41302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Yes, with other components like:</a:t>
            </a:r>
            <a:br>
              <a:rPr b="1" lang="en" sz="2300">
                <a:solidFill>
                  <a:schemeClr val="lt1"/>
                </a:solidFill>
              </a:rPr>
            </a:br>
            <a:r>
              <a:rPr b="1" lang="en" sz="2300">
                <a:solidFill>
                  <a:schemeClr val="lt1"/>
                </a:solidFill>
              </a:rPr>
              <a:t>HPA,</a:t>
            </a:r>
            <a:br>
              <a:rPr b="1" lang="en" sz="2300">
                <a:solidFill>
                  <a:schemeClr val="lt1"/>
                </a:solidFill>
              </a:rPr>
            </a:br>
            <a:r>
              <a:rPr b="1" lang="en" sz="2300">
                <a:solidFill>
                  <a:schemeClr val="lt1"/>
                </a:solidFill>
              </a:rPr>
              <a:t>VPA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45" name="Google Shape;745;p86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6" name="Google Shape;746;p86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7" name="Google Shape;747;p86"/>
          <p:cNvSpPr txBox="1"/>
          <p:nvPr/>
        </p:nvSpPr>
        <p:spPr>
          <a:xfrm>
            <a:off x="7979350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748" name="Google Shape;748;p86"/>
          <p:cNvSpPr txBox="1"/>
          <p:nvPr/>
        </p:nvSpPr>
        <p:spPr>
          <a:xfrm>
            <a:off x="2168309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7"/>
          <p:cNvSpPr txBox="1"/>
          <p:nvPr/>
        </p:nvSpPr>
        <p:spPr>
          <a:xfrm>
            <a:off x="99675" y="-39175"/>
            <a:ext cx="237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Pod</a:t>
            </a:r>
            <a:r>
              <a:rPr lang="en" sz="2200">
                <a:solidFill>
                  <a:schemeClr val="lt2"/>
                </a:solidFill>
              </a:rPr>
              <a:t> Scalability</a:t>
            </a:r>
            <a:endParaRPr b="1" sz="2000">
              <a:solidFill>
                <a:schemeClr val="accent2"/>
              </a:solidFill>
            </a:endParaRPr>
          </a:p>
        </p:txBody>
      </p:sp>
      <p:sp>
        <p:nvSpPr>
          <p:cNvPr id="754" name="Google Shape;754;p87"/>
          <p:cNvSpPr txBox="1"/>
          <p:nvPr/>
        </p:nvSpPr>
        <p:spPr>
          <a:xfrm>
            <a:off x="570575" y="353900"/>
            <a:ext cx="682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200">
                <a:solidFill>
                  <a:schemeClr val="lt2"/>
                </a:solidFill>
              </a:rPr>
              <a:t>Horizontal Pod Autoscaler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55" name="Google Shape;755;p87"/>
          <p:cNvPicPr preferRelativeResize="0"/>
          <p:nvPr/>
        </p:nvPicPr>
        <p:blipFill rotWithShape="1">
          <a:blip r:embed="rId3">
            <a:alphaModFix/>
          </a:blip>
          <a:srcRect b="0" l="24654" r="22810" t="0"/>
          <a:stretch/>
        </p:blipFill>
        <p:spPr>
          <a:xfrm>
            <a:off x="7957179" y="35379"/>
            <a:ext cx="1146000" cy="1231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6" name="Google Shape;75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78" y="1101850"/>
            <a:ext cx="9003500" cy="39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8"/>
          <p:cNvSpPr/>
          <p:nvPr/>
        </p:nvSpPr>
        <p:spPr>
          <a:xfrm flipH="1">
            <a:off x="2549775" y="57575"/>
            <a:ext cx="4467900" cy="2699100"/>
          </a:xfrm>
          <a:prstGeom prst="cloudCallout">
            <a:avLst>
              <a:gd fmla="val 45672" name="adj1"/>
              <a:gd fmla="val 55746" name="adj2"/>
            </a:avLst>
          </a:prstGeom>
          <a:solidFill>
            <a:srgbClr val="00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It will be better if we can see this happening live,</a:t>
            </a:r>
            <a:br>
              <a:rPr lang="en" sz="2300">
                <a:solidFill>
                  <a:schemeClr val="lt1"/>
                </a:solidFill>
              </a:rPr>
            </a:br>
            <a:r>
              <a:rPr lang="en" sz="2300">
                <a:solidFill>
                  <a:schemeClr val="lt1"/>
                </a:solidFill>
              </a:rPr>
              <a:t>L</a:t>
            </a:r>
            <a:r>
              <a:rPr lang="en" sz="2300">
                <a:solidFill>
                  <a:schemeClr val="lt1"/>
                </a:solidFill>
              </a:rPr>
              <a:t>ike giving a demo.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8"/>
          <p:cNvSpPr/>
          <p:nvPr/>
        </p:nvSpPr>
        <p:spPr>
          <a:xfrm flipH="1">
            <a:off x="3118825" y="2908700"/>
            <a:ext cx="2828700" cy="1930200"/>
          </a:xfrm>
          <a:prstGeom prst="cloudCallout">
            <a:avLst>
              <a:gd fmla="val -61798" name="adj1"/>
              <a:gd fmla="val 41302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Sorry, we do not have enough time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63" name="Google Shape;763;p88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4" name="Google Shape;764;p88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5" name="Google Shape;765;p88"/>
          <p:cNvPicPr preferRelativeResize="0"/>
          <p:nvPr/>
        </p:nvPicPr>
        <p:blipFill rotWithShape="1">
          <a:blip r:embed="rId5">
            <a:alphaModFix/>
          </a:blip>
          <a:srcRect b="14356" l="13131" r="12596" t="9155"/>
          <a:stretch/>
        </p:blipFill>
        <p:spPr>
          <a:xfrm>
            <a:off x="1225934" y="976882"/>
            <a:ext cx="498150" cy="5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88"/>
          <p:cNvPicPr preferRelativeResize="0"/>
          <p:nvPr/>
        </p:nvPicPr>
        <p:blipFill rotWithShape="1">
          <a:blip r:embed="rId6">
            <a:alphaModFix/>
          </a:blip>
          <a:srcRect b="8502" l="3497" r="3987" t="6730"/>
          <a:stretch/>
        </p:blipFill>
        <p:spPr>
          <a:xfrm>
            <a:off x="1156043" y="900675"/>
            <a:ext cx="559880" cy="5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8"/>
          <p:cNvSpPr txBox="1"/>
          <p:nvPr/>
        </p:nvSpPr>
        <p:spPr>
          <a:xfrm>
            <a:off x="7979350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768" name="Google Shape;768;p88"/>
          <p:cNvSpPr txBox="1"/>
          <p:nvPr/>
        </p:nvSpPr>
        <p:spPr>
          <a:xfrm>
            <a:off x="2168309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9"/>
          <p:cNvSpPr/>
          <p:nvPr/>
        </p:nvSpPr>
        <p:spPr>
          <a:xfrm flipH="1">
            <a:off x="2868900" y="103550"/>
            <a:ext cx="1703100" cy="1355100"/>
          </a:xfrm>
          <a:prstGeom prst="cloudCallout">
            <a:avLst>
              <a:gd fmla="val -61798" name="adj1"/>
              <a:gd fmla="val 41302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Okay Okay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774" name="Google Shape;774;p89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5" name="Google Shape;775;p89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6" name="Google Shape;776;p89"/>
          <p:cNvPicPr preferRelativeResize="0"/>
          <p:nvPr/>
        </p:nvPicPr>
        <p:blipFill rotWithShape="1">
          <a:blip r:embed="rId5">
            <a:alphaModFix/>
          </a:blip>
          <a:srcRect b="0" l="7986" r="0" t="7209"/>
          <a:stretch/>
        </p:blipFill>
        <p:spPr>
          <a:xfrm>
            <a:off x="440875" y="484425"/>
            <a:ext cx="1739000" cy="41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89"/>
          <p:cNvSpPr/>
          <p:nvPr/>
        </p:nvSpPr>
        <p:spPr>
          <a:xfrm flipH="1">
            <a:off x="2813975" y="1510073"/>
            <a:ext cx="2697600" cy="1762500"/>
          </a:xfrm>
          <a:prstGeom prst="cloudCallout">
            <a:avLst>
              <a:gd fmla="val -61798" name="adj1"/>
              <a:gd fmla="val 41302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Just a small demo on HPA.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78" name="Google Shape;778;p89"/>
          <p:cNvSpPr/>
          <p:nvPr/>
        </p:nvSpPr>
        <p:spPr>
          <a:xfrm flipH="1">
            <a:off x="4107050" y="3471900"/>
            <a:ext cx="1938300" cy="1449000"/>
          </a:xfrm>
          <a:prstGeom prst="cloudCallout">
            <a:avLst>
              <a:gd fmla="val -61798" name="adj1"/>
              <a:gd fmla="val 41302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Happy?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79" name="Google Shape;779;p89"/>
          <p:cNvSpPr txBox="1"/>
          <p:nvPr/>
        </p:nvSpPr>
        <p:spPr>
          <a:xfrm>
            <a:off x="7979350" y="364675"/>
            <a:ext cx="7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Me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780" name="Google Shape;780;p89"/>
          <p:cNvSpPr txBox="1"/>
          <p:nvPr/>
        </p:nvSpPr>
        <p:spPr>
          <a:xfrm>
            <a:off x="2168309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0"/>
          <p:cNvSpPr txBox="1"/>
          <p:nvPr/>
        </p:nvSpPr>
        <p:spPr>
          <a:xfrm>
            <a:off x="190150" y="938925"/>
            <a:ext cx="4231800" cy="27777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chemeClr val="accent5"/>
                </a:highlight>
                <a:latin typeface="Roboto"/>
                <a:ea typeface="Roboto"/>
                <a:cs typeface="Roboto"/>
                <a:sym typeface="Roboto"/>
              </a:rPr>
              <a:t>Customizability</a:t>
            </a:r>
            <a:endParaRPr sz="2200">
              <a:solidFill>
                <a:schemeClr val="dk1"/>
              </a:solidFill>
              <a:highlight>
                <a:schemeClr val="accent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90"/>
          <p:cNvSpPr txBox="1"/>
          <p:nvPr>
            <p:ph type="title"/>
          </p:nvPr>
        </p:nvSpPr>
        <p:spPr>
          <a:xfrm>
            <a:off x="190150" y="108575"/>
            <a:ext cx="31095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Customizability </a:t>
            </a:r>
            <a:endParaRPr/>
          </a:p>
        </p:txBody>
      </p:sp>
      <p:sp>
        <p:nvSpPr>
          <p:cNvPr id="787" name="Google Shape;787;p90"/>
          <p:cNvSpPr txBox="1"/>
          <p:nvPr/>
        </p:nvSpPr>
        <p:spPr>
          <a:xfrm>
            <a:off x="7230825" y="-21775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Things to Remember</a:t>
            </a:r>
            <a:endParaRPr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90"/>
          <p:cNvSpPr txBox="1"/>
          <p:nvPr/>
        </p:nvSpPr>
        <p:spPr>
          <a:xfrm>
            <a:off x="4723975" y="3258775"/>
            <a:ext cx="4153200" cy="1518300"/>
          </a:xfrm>
          <a:prstGeom prst="rect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BF9000"/>
                </a:highlight>
                <a:latin typeface="Roboto"/>
                <a:ea typeface="Roboto"/>
                <a:cs typeface="Roboto"/>
                <a:sym typeface="Roboto"/>
              </a:rPr>
              <a:t>Worker Node Customization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Self managed nodes</a:t>
            </a:r>
            <a:br>
              <a:rPr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Managed node groups</a:t>
            </a:r>
            <a:br>
              <a:rPr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AWS Fargate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90"/>
          <p:cNvSpPr txBox="1"/>
          <p:nvPr/>
        </p:nvSpPr>
        <p:spPr>
          <a:xfrm>
            <a:off x="570700" y="2040875"/>
            <a:ext cx="34707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6D9EEB"/>
                </a:highlight>
                <a:latin typeface="Roboto"/>
                <a:ea typeface="Roboto"/>
                <a:cs typeface="Roboto"/>
                <a:sym typeface="Roboto"/>
              </a:rPr>
              <a:t>Master Node Customization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BF9000"/>
                </a:highlight>
                <a:latin typeface="Roboto"/>
                <a:ea typeface="Roboto"/>
                <a:cs typeface="Roboto"/>
                <a:sym typeface="Roboto"/>
              </a:rPr>
              <a:t>Worker Node Customization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90"/>
          <p:cNvSpPr txBox="1"/>
          <p:nvPr/>
        </p:nvSpPr>
        <p:spPr>
          <a:xfrm>
            <a:off x="4573225" y="1141425"/>
            <a:ext cx="4364700" cy="18702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6D9EEB"/>
                </a:highlight>
                <a:latin typeface="Roboto"/>
                <a:ea typeface="Roboto"/>
                <a:cs typeface="Roboto"/>
                <a:sym typeface="Roboto"/>
              </a:rPr>
              <a:t>Master Customization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version(1.26, 1.25, 1.24, etc..),  networking(vpc,subnet,sg,etc),</a:t>
            </a:r>
            <a:br>
              <a:rPr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cluster log types(api, audit, authenticator, etc),</a:t>
            </a:r>
            <a:br>
              <a:rPr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cluster accessibility(private/public)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1"/>
          <p:cNvSpPr txBox="1"/>
          <p:nvPr>
            <p:ph type="title"/>
          </p:nvPr>
        </p:nvSpPr>
        <p:spPr>
          <a:xfrm>
            <a:off x="152400" y="1207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0000"/>
                </a:solidFill>
              </a:rPr>
              <a:t>Can we create self-managed node groups with EKSCTL command?</a:t>
            </a:r>
            <a:endParaRPr sz="2300">
              <a:solidFill>
                <a:srgbClr val="FF0000"/>
              </a:solidFill>
            </a:endParaRPr>
          </a:p>
        </p:txBody>
      </p:sp>
      <p:cxnSp>
        <p:nvCxnSpPr>
          <p:cNvPr id="796" name="Google Shape;796;p91"/>
          <p:cNvCxnSpPr/>
          <p:nvPr/>
        </p:nvCxnSpPr>
        <p:spPr>
          <a:xfrm>
            <a:off x="544925" y="2023150"/>
            <a:ext cx="611700" cy="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7" name="Google Shape;797;p91"/>
          <p:cNvSpPr txBox="1"/>
          <p:nvPr/>
        </p:nvSpPr>
        <p:spPr>
          <a:xfrm>
            <a:off x="1592300" y="1865375"/>
            <a:ext cx="14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True/False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798" name="Google Shape;798;p91"/>
          <p:cNvCxnSpPr/>
          <p:nvPr/>
        </p:nvCxnSpPr>
        <p:spPr>
          <a:xfrm>
            <a:off x="3289825" y="2023150"/>
            <a:ext cx="611700" cy="105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91"/>
          <p:cNvSpPr txBox="1"/>
          <p:nvPr/>
        </p:nvSpPr>
        <p:spPr>
          <a:xfrm>
            <a:off x="4337200" y="1865375"/>
            <a:ext cx="894900" cy="4617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True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00" name="Google Shape;800;p91"/>
          <p:cNvSpPr txBox="1"/>
          <p:nvPr>
            <p:ph type="title"/>
          </p:nvPr>
        </p:nvSpPr>
        <p:spPr>
          <a:xfrm>
            <a:off x="294425" y="2614175"/>
            <a:ext cx="879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“Two nodeGroups are with same specs(</a:t>
            </a:r>
            <a:r>
              <a:rPr lang="en" sz="1800"/>
              <a:t>e.g. i</a:t>
            </a:r>
            <a:r>
              <a:rPr lang="en" sz="1800"/>
              <a:t>nst</a:t>
            </a:r>
            <a:r>
              <a:rPr lang="en" sz="1800"/>
              <a:t>ance type, storage…</a:t>
            </a:r>
            <a:r>
              <a:rPr lang="en" sz="2300"/>
              <a:t>)”</a:t>
            </a:r>
            <a:br>
              <a:rPr lang="en" sz="2300">
                <a:solidFill>
                  <a:srgbClr val="FF0000"/>
                </a:solidFill>
              </a:rPr>
            </a:br>
            <a:r>
              <a:rPr lang="en" sz="2300">
                <a:solidFill>
                  <a:srgbClr val="FF0000"/>
                </a:solidFill>
              </a:rPr>
              <a:t>Does above sentence satisfies the multi-nodeGroup support ?</a:t>
            </a:r>
            <a:endParaRPr sz="2300">
              <a:solidFill>
                <a:srgbClr val="FF0000"/>
              </a:solidFill>
            </a:endParaRPr>
          </a:p>
        </p:txBody>
      </p:sp>
      <p:cxnSp>
        <p:nvCxnSpPr>
          <p:cNvPr id="801" name="Google Shape;801;p91"/>
          <p:cNvCxnSpPr/>
          <p:nvPr/>
        </p:nvCxnSpPr>
        <p:spPr>
          <a:xfrm>
            <a:off x="686950" y="3735100"/>
            <a:ext cx="611700" cy="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2" name="Google Shape;802;p91"/>
          <p:cNvSpPr txBox="1"/>
          <p:nvPr/>
        </p:nvSpPr>
        <p:spPr>
          <a:xfrm>
            <a:off x="1734325" y="3577325"/>
            <a:ext cx="14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True/False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803" name="Google Shape;803;p91"/>
          <p:cNvCxnSpPr/>
          <p:nvPr/>
        </p:nvCxnSpPr>
        <p:spPr>
          <a:xfrm>
            <a:off x="3431850" y="3735100"/>
            <a:ext cx="611700" cy="105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4" name="Google Shape;804;p91"/>
          <p:cNvSpPr txBox="1"/>
          <p:nvPr/>
        </p:nvSpPr>
        <p:spPr>
          <a:xfrm>
            <a:off x="4479225" y="3577325"/>
            <a:ext cx="894900" cy="4617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True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41925" cy="49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93925" y="2174400"/>
            <a:ext cx="2429538" cy="234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5">
            <a:alphaModFix/>
          </a:blip>
          <a:srcRect b="0" l="18588" r="16824" t="4952"/>
          <a:stretch/>
        </p:blipFill>
        <p:spPr>
          <a:xfrm>
            <a:off x="7334225" y="2639775"/>
            <a:ext cx="1483176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2"/>
          <p:cNvSpPr txBox="1"/>
          <p:nvPr>
            <p:ph type="title"/>
          </p:nvPr>
        </p:nvSpPr>
        <p:spPr>
          <a:xfrm>
            <a:off x="387900" y="305625"/>
            <a:ext cx="64200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810" name="Google Shape;810;p92"/>
          <p:cNvSpPr txBox="1"/>
          <p:nvPr/>
        </p:nvSpPr>
        <p:spPr>
          <a:xfrm>
            <a:off x="1690250" y="1434975"/>
            <a:ext cx="4737900" cy="26550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rgbClr val="1155CC"/>
                </a:highlight>
                <a:latin typeface="Roboto"/>
                <a:ea typeface="Roboto"/>
                <a:cs typeface="Roboto"/>
                <a:sym typeface="Roboto"/>
              </a:rPr>
              <a:t>Scalable pod and node management</a:t>
            </a:r>
            <a:endParaRPr sz="2200">
              <a:solidFill>
                <a:schemeClr val="dk1"/>
              </a:solidFill>
              <a:highlight>
                <a:srgbClr val="1155CC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Pod Scalability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 Scalability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92"/>
          <p:cNvSpPr txBox="1"/>
          <p:nvPr/>
        </p:nvSpPr>
        <p:spPr>
          <a:xfrm>
            <a:off x="7230825" y="-21775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Things to </a:t>
            </a:r>
            <a:r>
              <a:rPr lang="en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Remember</a:t>
            </a:r>
            <a:endParaRPr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92"/>
          <p:cNvSpPr txBox="1"/>
          <p:nvPr/>
        </p:nvSpPr>
        <p:spPr>
          <a:xfrm>
            <a:off x="3175275" y="2364000"/>
            <a:ext cx="176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HPA, VPA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813" name="Google Shape;813;p92"/>
          <p:cNvSpPr txBox="1"/>
          <p:nvPr/>
        </p:nvSpPr>
        <p:spPr>
          <a:xfrm>
            <a:off x="2169400" y="3250200"/>
            <a:ext cx="370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Cluster AutoScaler, Vertical Node Scaling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Agenda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819" name="Google Shape;819;p93"/>
          <p:cNvSpPr txBox="1"/>
          <p:nvPr>
            <p:ph idx="1" type="body"/>
          </p:nvPr>
        </p:nvSpPr>
        <p:spPr>
          <a:xfrm>
            <a:off x="83100" y="1642225"/>
            <a:ext cx="5014200" cy="27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Security Considerations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Customizability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Scalability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Logging, Monitoring and Alerting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20" name="Google Shape;82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875" y="2882050"/>
            <a:ext cx="2174425" cy="21841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20880000" dist="857250">
              <a:srgbClr val="000000">
                <a:alpha val="0"/>
              </a:srgbClr>
            </a:outerShdw>
          </a:effectLst>
        </p:spPr>
      </p:pic>
      <p:sp>
        <p:nvSpPr>
          <p:cNvPr id="821" name="Google Shape;821;p93"/>
          <p:cNvSpPr txBox="1"/>
          <p:nvPr/>
        </p:nvSpPr>
        <p:spPr>
          <a:xfrm>
            <a:off x="6169375" y="46250"/>
            <a:ext cx="30447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71A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Build a properly documented EKS cluster. With the following consideration as key. </a:t>
            </a:r>
            <a:br>
              <a:rPr lang="en" sz="1150">
                <a:solidFill>
                  <a:srgbClr val="171A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150">
                <a:solidFill>
                  <a:srgbClr val="171A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Security (internal TLS, all things encrypted, pod level network &amp; security rules, ...) </a:t>
            </a:r>
            <a:br>
              <a:rPr lang="en" sz="1150">
                <a:solidFill>
                  <a:srgbClr val="171A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150">
                <a:solidFill>
                  <a:srgbClr val="171A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Customizable/Modular </a:t>
            </a:r>
            <a:endParaRPr sz="1150">
              <a:solidFill>
                <a:srgbClr val="171A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71A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Support for AWS and Custom launch template - Multi-nodegroup support </a:t>
            </a:r>
            <a:endParaRPr sz="1150">
              <a:solidFill>
                <a:srgbClr val="171A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71A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Pod Deployment restriction to the specific node group</a:t>
            </a:r>
            <a:endParaRPr sz="1150">
              <a:solidFill>
                <a:srgbClr val="171A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71A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Scalable Pod and Nodes. </a:t>
            </a:r>
            <a:endParaRPr sz="1150">
              <a:solidFill>
                <a:srgbClr val="171A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71A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Full logging, monitoring, and alerting system. - ELK Implementation for easy view of all logs in EKS (cluster, application, etc...)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4"/>
          <p:cNvSpPr txBox="1"/>
          <p:nvPr>
            <p:ph idx="2" type="body"/>
          </p:nvPr>
        </p:nvSpPr>
        <p:spPr>
          <a:xfrm>
            <a:off x="4495800" y="32650"/>
            <a:ext cx="4449300" cy="446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highlight>
                  <a:srgbClr val="6AA84F"/>
                </a:highlight>
              </a:rPr>
              <a:t>Elasticsearch</a:t>
            </a:r>
            <a:endParaRPr b="1" sz="2000">
              <a:highlight>
                <a:srgbClr val="6AA84F"/>
              </a:highlight>
            </a:endParaRPr>
          </a:p>
          <a:p>
            <a:pPr indent="-330200" lvl="1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stores and indexes log data</a:t>
            </a:r>
            <a:endParaRPr sz="2200"/>
          </a:p>
          <a:p>
            <a:pPr indent="-355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highlight>
                  <a:srgbClr val="6AA84F"/>
                </a:highlight>
              </a:rPr>
              <a:t>FluentD</a:t>
            </a:r>
            <a:endParaRPr b="1" sz="2200">
              <a:highlight>
                <a:srgbClr val="6AA84F"/>
              </a:highlight>
            </a:endParaRPr>
          </a:p>
          <a:p>
            <a:pPr indent="-330200" lvl="1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collects and forwards log data to Elasticsearch</a:t>
            </a:r>
            <a:endParaRPr b="1" sz="2200">
              <a:highlight>
                <a:srgbClr val="6AA84F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highlight>
                  <a:srgbClr val="6AA84F"/>
                </a:highlight>
              </a:rPr>
              <a:t>Kibana</a:t>
            </a:r>
            <a:endParaRPr b="1" sz="2200">
              <a:highlight>
                <a:srgbClr val="6AA84F"/>
              </a:highlight>
            </a:endParaRPr>
          </a:p>
          <a:p>
            <a:pPr indent="-330200" lvl="1" marL="571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provides a visual interface to explore and analyze the log data stored in Elasticsearch</a:t>
            </a:r>
            <a:endParaRPr sz="1600"/>
          </a:p>
        </p:txBody>
      </p:sp>
      <p:sp>
        <p:nvSpPr>
          <p:cNvPr id="827" name="Google Shape;827;p94"/>
          <p:cNvSpPr txBox="1"/>
          <p:nvPr/>
        </p:nvSpPr>
        <p:spPr>
          <a:xfrm>
            <a:off x="-76200" y="1815175"/>
            <a:ext cx="434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4. EFK</a:t>
            </a:r>
            <a:endParaRPr sz="3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5"/>
          <p:cNvSpPr txBox="1"/>
          <p:nvPr>
            <p:ph idx="2" type="body"/>
          </p:nvPr>
        </p:nvSpPr>
        <p:spPr>
          <a:xfrm>
            <a:off x="4484250" y="439150"/>
            <a:ext cx="4449300" cy="459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highlight>
                  <a:srgbClr val="6AA84F"/>
                </a:highlight>
              </a:rPr>
              <a:t>Prometheus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collects metrics from various targets</a:t>
            </a: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highlight>
                  <a:srgbClr val="6AA84F"/>
                </a:highlight>
              </a:rPr>
              <a:t>Grafana</a:t>
            </a:r>
            <a:br>
              <a:rPr lang="en" sz="1600"/>
            </a:br>
            <a:r>
              <a:rPr lang="en" sz="1600"/>
              <a:t>provides visualizations and analytics for the collected data</a:t>
            </a:r>
            <a:endParaRPr sz="1600"/>
          </a:p>
          <a:p>
            <a:pPr indent="-355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highlight>
                  <a:srgbClr val="6AA84F"/>
                </a:highlight>
              </a:rPr>
              <a:t>Node Exporter</a:t>
            </a:r>
            <a:br>
              <a:rPr lang="en" sz="1600"/>
            </a:br>
            <a:r>
              <a:rPr lang="en" sz="1600"/>
              <a:t>collects host-level metrics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highlight>
                  <a:srgbClr val="6AA84F"/>
                </a:highlight>
              </a:rPr>
              <a:t>Alertmanager</a:t>
            </a:r>
            <a:b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600"/>
              <a:t>handles alert notifications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Together, they form a monitoring and visualization stack that helps you monitor the health and performance of your Kubernetes cluster and applications, and take necessary actions based on alerts and insights.</a:t>
            </a:r>
            <a:endParaRPr sz="1600"/>
          </a:p>
        </p:txBody>
      </p:sp>
      <p:sp>
        <p:nvSpPr>
          <p:cNvPr id="833" name="Google Shape;833;p95"/>
          <p:cNvSpPr txBox="1"/>
          <p:nvPr/>
        </p:nvSpPr>
        <p:spPr>
          <a:xfrm>
            <a:off x="-76200" y="1815175"/>
            <a:ext cx="4343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5</a:t>
            </a: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. Prometheus</a:t>
            </a:r>
            <a:b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&amp;</a:t>
            </a:r>
            <a:b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Grafana</a:t>
            </a:r>
            <a:endParaRPr sz="3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344" y="0"/>
            <a:ext cx="39833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7"/>
          <p:cNvSpPr txBox="1"/>
          <p:nvPr>
            <p:ph type="ctrTitle"/>
          </p:nvPr>
        </p:nvSpPr>
        <p:spPr>
          <a:xfrm>
            <a:off x="311708" y="-703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EKS</a:t>
            </a:r>
            <a:br>
              <a:rPr lang="en"/>
            </a:br>
            <a:r>
              <a:rPr lang="en" sz="2400">
                <a:solidFill>
                  <a:schemeClr val="accent5"/>
                </a:solidFill>
              </a:rPr>
              <a:t>Elastic Kubernetes Service</a:t>
            </a:r>
            <a:endParaRPr/>
          </a:p>
        </p:txBody>
      </p:sp>
      <p:sp>
        <p:nvSpPr>
          <p:cNvPr id="844" name="Google Shape;844;p97"/>
          <p:cNvSpPr txBox="1"/>
          <p:nvPr>
            <p:ph idx="1" type="subTitle"/>
          </p:nvPr>
        </p:nvSpPr>
        <p:spPr>
          <a:xfrm>
            <a:off x="1680300" y="1601650"/>
            <a:ext cx="59262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Presented by:</a:t>
            </a:r>
            <a:br>
              <a:rPr lang="en"/>
            </a:br>
            <a:r>
              <a:rPr lang="en"/>
              <a:t>Bibek Mishra</a:t>
            </a:r>
            <a:endParaRPr/>
          </a:p>
        </p:txBody>
      </p:sp>
      <p:pic>
        <p:nvPicPr>
          <p:cNvPr id="845" name="Google Shape;84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475" y="2746550"/>
            <a:ext cx="3543700" cy="21785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8"/>
          <p:cNvSpPr txBox="1"/>
          <p:nvPr/>
        </p:nvSpPr>
        <p:spPr>
          <a:xfrm rot="-102097">
            <a:off x="514389" y="1975884"/>
            <a:ext cx="10507033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1D5DB"/>
                </a:solidFill>
              </a:rPr>
              <a:t>How do you compare AWS EKS</a:t>
            </a:r>
            <a:br>
              <a:rPr b="1" lang="en" sz="3000">
                <a:solidFill>
                  <a:srgbClr val="D1D5DB"/>
                </a:solidFill>
              </a:rPr>
            </a:br>
            <a:r>
              <a:rPr b="1" lang="en" sz="3000">
                <a:solidFill>
                  <a:srgbClr val="D1D5DB"/>
                </a:solidFill>
              </a:rPr>
              <a:t>to </a:t>
            </a:r>
            <a:r>
              <a:rPr b="1" lang="en" sz="3000">
                <a:solidFill>
                  <a:srgbClr val="B6D7A8"/>
                </a:solidFill>
              </a:rPr>
              <a:t>other container orchestration platforms</a:t>
            </a:r>
            <a:r>
              <a:rPr b="1" lang="en" sz="3000">
                <a:solidFill>
                  <a:srgbClr val="D1D5DB"/>
                </a:solidFill>
              </a:rPr>
              <a:t> ?</a:t>
            </a:r>
            <a:endParaRPr b="1" sz="3000"/>
          </a:p>
        </p:txBody>
      </p:sp>
      <p:pic>
        <p:nvPicPr>
          <p:cNvPr id="851" name="Google Shape;851;p98"/>
          <p:cNvPicPr preferRelativeResize="0"/>
          <p:nvPr/>
        </p:nvPicPr>
        <p:blipFill rotWithShape="1">
          <a:blip r:embed="rId3">
            <a:alphaModFix/>
          </a:blip>
          <a:srcRect b="23607" l="0" r="0" t="16808"/>
          <a:stretch/>
        </p:blipFill>
        <p:spPr>
          <a:xfrm rot="385895">
            <a:off x="1500985" y="505240"/>
            <a:ext cx="6369383" cy="202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 flipH="1">
            <a:off x="3581525" y="713025"/>
            <a:ext cx="2843700" cy="1714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It was fun completing the Level 1 :)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6498" l="20186" r="17298" t="4731"/>
          <a:stretch/>
        </p:blipFill>
        <p:spPr>
          <a:xfrm>
            <a:off x="6496050" y="364675"/>
            <a:ext cx="2177557" cy="4328849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4">
            <a:alphaModFix/>
          </a:blip>
          <a:srcRect b="7580" l="33438" r="33046" t="3657"/>
          <a:stretch/>
        </p:blipFill>
        <p:spPr>
          <a:xfrm>
            <a:off x="440875" y="484425"/>
            <a:ext cx="2068275" cy="4111601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21"/>
          <p:cNvSpPr txBox="1"/>
          <p:nvPr/>
        </p:nvSpPr>
        <p:spPr>
          <a:xfrm>
            <a:off x="8207825" y="364675"/>
            <a:ext cx="63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Y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o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u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2179868" y="470825"/>
            <a:ext cx="63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o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u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i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d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2601825" y="2163550"/>
            <a:ext cx="2843700" cy="1714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That’s soooo cool.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2814075" y="2576725"/>
            <a:ext cx="2843700" cy="1714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What have you planned next?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15" name="Google Shape;115;p21"/>
          <p:cNvSpPr/>
          <p:nvPr/>
        </p:nvSpPr>
        <p:spPr>
          <a:xfrm flipH="1">
            <a:off x="3502575" y="713025"/>
            <a:ext cx="3148500" cy="1714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Customizability is my next goal.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2718813" y="2276250"/>
            <a:ext cx="2843700" cy="1714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That’s okay but….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17" name="Google Shape;117;p21"/>
          <p:cNvSpPr/>
          <p:nvPr/>
        </p:nvSpPr>
        <p:spPr>
          <a:xfrm flipH="1">
            <a:off x="3581513" y="557425"/>
            <a:ext cx="2843700" cy="1714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B</a:t>
            </a:r>
            <a:r>
              <a:rPr lang="en" sz="2100">
                <a:solidFill>
                  <a:schemeClr val="dk1"/>
                </a:solidFill>
              </a:rPr>
              <a:t>ut what my friend?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2871228" y="2428650"/>
            <a:ext cx="3456000" cy="1714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I want to focus on securing EKS from the beginning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19" name="Google Shape;119;p21"/>
          <p:cNvSpPr/>
          <p:nvPr/>
        </p:nvSpPr>
        <p:spPr>
          <a:xfrm flipH="1">
            <a:off x="3733913" y="709825"/>
            <a:ext cx="2843700" cy="1714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let's explore together :)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